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303" r:id="rId4"/>
    <p:sldId id="297" r:id="rId5"/>
    <p:sldId id="307" r:id="rId6"/>
    <p:sldId id="304" r:id="rId7"/>
    <p:sldId id="300" r:id="rId8"/>
    <p:sldId id="301" r:id="rId9"/>
    <p:sldId id="315" r:id="rId10"/>
    <p:sldId id="317" r:id="rId11"/>
    <p:sldId id="308" r:id="rId12"/>
    <p:sldId id="302" r:id="rId13"/>
    <p:sldId id="305" r:id="rId1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4D44094-E54A-2942-ABD9-9559C6DDF8F7}">
          <p14:sldIdLst>
            <p14:sldId id="256"/>
            <p14:sldId id="257"/>
            <p14:sldId id="303"/>
            <p14:sldId id="297"/>
            <p14:sldId id="307"/>
            <p14:sldId id="304"/>
            <p14:sldId id="300"/>
            <p14:sldId id="301"/>
            <p14:sldId id="315"/>
            <p14:sldId id="317"/>
            <p14:sldId id="308"/>
            <p14:sldId id="302"/>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B00"/>
    <a:srgbClr val="FF6801"/>
    <a:srgbClr val="FF7213"/>
    <a:srgbClr val="DC5E00"/>
    <a:srgbClr val="E71C1A"/>
    <a:srgbClr val="FFFFFF"/>
    <a:srgbClr val="8BB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67"/>
    <p:restoredTop sz="92838"/>
  </p:normalViewPr>
  <p:slideViewPr>
    <p:cSldViewPr>
      <p:cViewPr varScale="1">
        <p:scale>
          <a:sx n="76" d="100"/>
          <a:sy n="76" d="100"/>
        </p:scale>
        <p:origin x="296" y="184"/>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BAC9F-8F17-422C-9FB1-15A396ABF7FF}" type="datetimeFigureOut">
              <a:rPr lang="zh-CN" altLang="en-US" smtClean="0"/>
              <a:t>2019/3/4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ABD10-5012-4AC9-B3FD-96EB60750277}" type="slidenum">
              <a:rPr lang="zh-CN" altLang="en-US" smtClean="0"/>
              <a:t>‹#›</a:t>
            </a:fld>
            <a:endParaRPr lang="zh-CN" altLang="en-US"/>
          </a:p>
        </p:txBody>
      </p:sp>
    </p:spTree>
    <p:extLst>
      <p:ext uri="{BB962C8B-B14F-4D97-AF65-F5344CB8AC3E}">
        <p14:creationId xmlns:p14="http://schemas.microsoft.com/office/powerpoint/2010/main" val="2194006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AABD10-5012-4AC9-B3FD-96EB60750277}" type="slidenum">
              <a:rPr lang="zh-CN" altLang="en-US" smtClean="0"/>
              <a:t>7</a:t>
            </a:fld>
            <a:endParaRPr lang="zh-CN" altLang="en-US"/>
          </a:p>
        </p:txBody>
      </p:sp>
    </p:spTree>
    <p:extLst>
      <p:ext uri="{BB962C8B-B14F-4D97-AF65-F5344CB8AC3E}">
        <p14:creationId xmlns:p14="http://schemas.microsoft.com/office/powerpoint/2010/main" val="321948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4AABD10-5012-4AC9-B3FD-96EB60750277}" type="slidenum">
              <a:rPr lang="zh-CN" altLang="en-US" smtClean="0"/>
              <a:t>13</a:t>
            </a:fld>
            <a:endParaRPr lang="zh-CN" altLang="en-US"/>
          </a:p>
        </p:txBody>
      </p:sp>
    </p:spTree>
    <p:extLst>
      <p:ext uri="{BB962C8B-B14F-4D97-AF65-F5344CB8AC3E}">
        <p14:creationId xmlns:p14="http://schemas.microsoft.com/office/powerpoint/2010/main" val="79608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EF920A-3C79-4CE2-A108-BC0A1BFFF57F}" type="datetimeFigureOut">
              <a:rPr lang="zh-CN" altLang="en-US" smtClean="0"/>
              <a:t>2019/3/4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315F7-2603-4DD0-A5B9-87CD5BE5B6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7EF920A-3C79-4CE2-A108-BC0A1BFFF57F}" type="datetimeFigureOut">
              <a:rPr lang="zh-CN" altLang="en-US" smtClean="0"/>
              <a:t>2019/3/4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FD315F7-2603-4DD0-A5B9-87CD5BE5B6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3996"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0"/>
            <a:ext cx="9143996" cy="514324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7C7013CA-A2B6-594A-A774-C83F4374A29D}"/>
              </a:ext>
            </a:extLst>
          </p:cNvPr>
          <p:cNvSpPr txBox="1"/>
          <p:nvPr/>
        </p:nvSpPr>
        <p:spPr>
          <a:xfrm>
            <a:off x="1691680" y="1796366"/>
            <a:ext cx="5112568" cy="584775"/>
          </a:xfrm>
          <a:prstGeom prst="rect">
            <a:avLst/>
          </a:prstGeom>
          <a:noFill/>
        </p:spPr>
        <p:txBody>
          <a:bodyPr wrap="square" rtlCol="0">
            <a:spAutoFit/>
          </a:bodyPr>
          <a:lstStyle/>
          <a:p>
            <a:r>
              <a:rPr kumimoji="1" lang="en-US" altLang="zh-CN" sz="3200" dirty="0" err="1" smtClean="0">
                <a:latin typeface="+mj-ea"/>
                <a:ea typeface="+mj-ea"/>
              </a:rPr>
              <a:t>RocketMQ</a:t>
            </a:r>
            <a:r>
              <a:rPr kumimoji="1" lang="zh-CN" altLang="en-US" sz="3200" dirty="0" smtClean="0">
                <a:latin typeface="+mj-ea"/>
                <a:ea typeface="+mj-ea"/>
              </a:rPr>
              <a:t>入门</a:t>
            </a:r>
            <a:endParaRPr kumimoji="1" lang="zh-CN" altLang="en-US" sz="3200" dirty="0">
              <a:latin typeface="+mj-ea"/>
              <a:ea typeface="+mj-ea"/>
            </a:endParaRPr>
          </a:p>
        </p:txBody>
      </p:sp>
      <p:sp>
        <p:nvSpPr>
          <p:cNvPr id="3" name="文本框 2">
            <a:extLst>
              <a:ext uri="{FF2B5EF4-FFF2-40B4-BE49-F238E27FC236}">
                <a16:creationId xmlns="" xmlns:a16="http://schemas.microsoft.com/office/drawing/2014/main" id="{55307DC5-B6D0-3B40-85EE-A50D538E7192}"/>
              </a:ext>
            </a:extLst>
          </p:cNvPr>
          <p:cNvSpPr txBox="1"/>
          <p:nvPr/>
        </p:nvSpPr>
        <p:spPr>
          <a:xfrm>
            <a:off x="1975891" y="2787149"/>
            <a:ext cx="4464496" cy="338554"/>
          </a:xfrm>
          <a:prstGeom prst="rect">
            <a:avLst/>
          </a:prstGeom>
          <a:noFill/>
        </p:spPr>
        <p:txBody>
          <a:bodyPr wrap="square" rtlCol="0">
            <a:spAutoFit/>
          </a:bodyPr>
          <a:lstStyle/>
          <a:p>
            <a:r>
              <a:rPr kumimoji="1" lang="zh-CN" altLang="en-US" sz="1600" dirty="0"/>
              <a:t>机票国际自有引擎系统部 </a:t>
            </a:r>
            <a:r>
              <a:rPr kumimoji="1" lang="en-US" altLang="zh-CN" sz="1600" dirty="0" smtClean="0"/>
              <a:t>ATPCO</a:t>
            </a:r>
            <a:r>
              <a:rPr kumimoji="1" lang="zh-CN" altLang="en-US" sz="1600" dirty="0" smtClean="0"/>
              <a:t>组</a:t>
            </a:r>
            <a:endParaRPr kumimoji="1" lang="zh-CN" altLang="en-US" sz="1600" dirty="0"/>
          </a:p>
        </p:txBody>
      </p:sp>
      <p:sp>
        <p:nvSpPr>
          <p:cNvPr id="4" name="文本框 3">
            <a:extLst>
              <a:ext uri="{FF2B5EF4-FFF2-40B4-BE49-F238E27FC236}">
                <a16:creationId xmlns="" xmlns:a16="http://schemas.microsoft.com/office/drawing/2014/main" id="{DE5BC6AF-CF05-254E-B840-B7803FA2AF4E}"/>
              </a:ext>
            </a:extLst>
          </p:cNvPr>
          <p:cNvSpPr txBox="1"/>
          <p:nvPr/>
        </p:nvSpPr>
        <p:spPr>
          <a:xfrm>
            <a:off x="2716530" y="3352944"/>
            <a:ext cx="3723857" cy="369332"/>
          </a:xfrm>
          <a:prstGeom prst="rect">
            <a:avLst/>
          </a:prstGeom>
          <a:noFill/>
        </p:spPr>
        <p:txBody>
          <a:bodyPr wrap="square" rtlCol="0">
            <a:spAutoFit/>
          </a:bodyPr>
          <a:lstStyle/>
          <a:p>
            <a:r>
              <a:rPr kumimoji="1" lang="en-US" altLang="zh-CN" dirty="0"/>
              <a:t>        </a:t>
            </a:r>
            <a:r>
              <a:rPr kumimoji="1" lang="zh-CN" altLang="en-US" dirty="0" smtClean="0"/>
              <a:t>王全宇          </a:t>
            </a:r>
            <a:r>
              <a:rPr kumimoji="1" lang="en-US" altLang="zh-CN" dirty="0" smtClean="0"/>
              <a:t>2019.02.29</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right)">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6" y="128848"/>
            <a:ext cx="9144000" cy="514324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0" y="0"/>
            <a:ext cx="7020272" cy="4325994"/>
          </a:xfrm>
          <a:prstGeom prst="rect">
            <a:avLst/>
          </a:prstGeom>
        </p:spPr>
      </p:pic>
      <p:sp>
        <p:nvSpPr>
          <p:cNvPr id="5" name="文本框 4"/>
          <p:cNvSpPr txBox="1"/>
          <p:nvPr/>
        </p:nvSpPr>
        <p:spPr>
          <a:xfrm>
            <a:off x="7308304" y="987574"/>
            <a:ext cx="1512168" cy="646331"/>
          </a:xfrm>
          <a:prstGeom prst="rect">
            <a:avLst/>
          </a:prstGeom>
          <a:noFill/>
        </p:spPr>
        <p:txBody>
          <a:bodyPr wrap="square" rtlCol="0">
            <a:spAutoFit/>
          </a:bodyPr>
          <a:lstStyle/>
          <a:p>
            <a:r>
              <a:rPr kumimoji="1" lang="zh-CN" altLang="en-US" dirty="0" smtClean="0"/>
              <a:t>消息消费失败重试机制</a:t>
            </a:r>
            <a:endParaRPr kumimoji="1" lang="zh-CN" altLang="en-US" dirty="0"/>
          </a:p>
        </p:txBody>
      </p:sp>
    </p:spTree>
    <p:extLst>
      <p:ext uri="{BB962C8B-B14F-4D97-AF65-F5344CB8AC3E}">
        <p14:creationId xmlns:p14="http://schemas.microsoft.com/office/powerpoint/2010/main" val="195399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359"/>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 xmlns:a16="http://schemas.microsoft.com/office/drawing/2014/main" id="{66B54B8E-91FA-F145-B383-4EFD43CD6644}"/>
              </a:ext>
            </a:extLst>
          </p:cNvPr>
          <p:cNvSpPr txBox="1"/>
          <p:nvPr/>
        </p:nvSpPr>
        <p:spPr>
          <a:xfrm>
            <a:off x="3443626" y="1498777"/>
            <a:ext cx="5337295" cy="1569660"/>
          </a:xfrm>
          <a:prstGeom prst="rect">
            <a:avLst/>
          </a:prstGeom>
          <a:noFill/>
        </p:spPr>
        <p:txBody>
          <a:bodyPr wrap="none" rtlCol="0">
            <a:spAutoFit/>
          </a:bodyPr>
          <a:lstStyle/>
          <a:p>
            <a:pPr marL="0" lvl="1"/>
            <a:r>
              <a:rPr lang="zh-CN" altLang="en-US" sz="3200" b="1" dirty="0">
                <a:solidFill>
                  <a:srgbClr val="006AB6"/>
                </a:solidFill>
                <a:latin typeface="微软雅黑" panose="020B0503020204020204" pitchFamily="34" charset="-122"/>
                <a:ea typeface="微软雅黑" panose="020B0503020204020204" pitchFamily="34" charset="-122"/>
              </a:rPr>
              <a:t> 第三部分</a:t>
            </a:r>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lgn="ctr"/>
            <a:r>
              <a:rPr lang="zh-CN" altLang="en-US" sz="3200" dirty="0">
                <a:solidFill>
                  <a:srgbClr val="F0D04E"/>
                </a:solidFill>
                <a:latin typeface="微软雅黑" panose="020B0503020204020204" pitchFamily="34" charset="-122"/>
                <a:ea typeface="微软雅黑" panose="020B0503020204020204" pitchFamily="34" charset="-122"/>
              </a:rPr>
              <a:t>   </a:t>
            </a:r>
            <a:r>
              <a:rPr lang="en-US" altLang="zh-CN" sz="3200" dirty="0" err="1" smtClean="0">
                <a:solidFill>
                  <a:srgbClr val="F0D04E"/>
                </a:solidFill>
                <a:latin typeface="微软雅黑" panose="020B0503020204020204" pitchFamily="34" charset="-122"/>
                <a:ea typeface="微软雅黑" panose="020B0503020204020204" pitchFamily="34" charset="-122"/>
              </a:rPr>
              <a:t>RocketMQ</a:t>
            </a:r>
            <a:r>
              <a:rPr lang="zh-CN" altLang="en-US" sz="3200" dirty="0" smtClean="0">
                <a:solidFill>
                  <a:srgbClr val="F0D04E"/>
                </a:solidFill>
                <a:latin typeface="微软雅黑" panose="020B0503020204020204" pitchFamily="34" charset="-122"/>
                <a:ea typeface="微软雅黑" panose="020B0503020204020204" pitchFamily="34" charset="-122"/>
              </a:rPr>
              <a:t>消费端优化</a:t>
            </a:r>
            <a:endParaRPr lang="en-US" altLang="zh-CN" sz="3200" dirty="0">
              <a:solidFill>
                <a:srgbClr val="535353"/>
              </a:solidFill>
              <a:latin typeface="微软雅黑" panose="020B0503020204020204" pitchFamily="34" charset="-122"/>
              <a:ea typeface="微软雅黑" panose="020B0503020204020204" pitchFamily="34" charset="-122"/>
            </a:endParaRPr>
          </a:p>
        </p:txBody>
      </p:sp>
      <p:sp>
        <p:nvSpPr>
          <p:cNvPr id="5" name="TextBox 13">
            <a:extLst>
              <a:ext uri="{FF2B5EF4-FFF2-40B4-BE49-F238E27FC236}">
                <a16:creationId xmlns="" xmlns:a16="http://schemas.microsoft.com/office/drawing/2014/main" id="{EC615EF6-7286-BD49-8B43-1AC087069DF5}"/>
              </a:ext>
            </a:extLst>
          </p:cNvPr>
          <p:cNvSpPr txBox="1"/>
          <p:nvPr/>
        </p:nvSpPr>
        <p:spPr>
          <a:xfrm>
            <a:off x="1966616" y="309415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6" name="组合 15">
            <a:extLst>
              <a:ext uri="{FF2B5EF4-FFF2-40B4-BE49-F238E27FC236}">
                <a16:creationId xmlns="" xmlns:a16="http://schemas.microsoft.com/office/drawing/2014/main" id="{21CFB16D-C7BF-C542-93C9-CC712E7CF062}"/>
              </a:ext>
            </a:extLst>
          </p:cNvPr>
          <p:cNvGrpSpPr/>
          <p:nvPr/>
        </p:nvGrpSpPr>
        <p:grpSpPr>
          <a:xfrm>
            <a:off x="1759166" y="1419622"/>
            <a:ext cx="1477008" cy="1477008"/>
            <a:chOff x="304800" y="673100"/>
            <a:chExt cx="4000500" cy="4000500"/>
          </a:xfrm>
          <a:effectLst>
            <a:outerShdw blurRad="444500" dist="254000" dir="8100000" algn="tr" rotWithShape="0">
              <a:prstClr val="black">
                <a:alpha val="50000"/>
              </a:prstClr>
            </a:outerShdw>
          </a:effectLst>
        </p:grpSpPr>
        <p:sp>
          <p:nvSpPr>
            <p:cNvPr id="7" name="同心圆 6">
              <a:extLst>
                <a:ext uri="{FF2B5EF4-FFF2-40B4-BE49-F238E27FC236}">
                  <a16:creationId xmlns="" xmlns:a16="http://schemas.microsoft.com/office/drawing/2014/main" id="{086EE9B9-491F-DD4B-BA97-5278306536C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8" name="椭圆 7">
              <a:extLst>
                <a:ext uri="{FF2B5EF4-FFF2-40B4-BE49-F238E27FC236}">
                  <a16:creationId xmlns="" xmlns:a16="http://schemas.microsoft.com/office/drawing/2014/main" id="{B1FC40F7-8995-A54A-9D46-ED7A2DF92EE0}"/>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9" name="TextBox 13">
            <a:extLst>
              <a:ext uri="{FF2B5EF4-FFF2-40B4-BE49-F238E27FC236}">
                <a16:creationId xmlns="" xmlns:a16="http://schemas.microsoft.com/office/drawing/2014/main" id="{154E8B49-986F-4D46-B0D6-DC3223156332}"/>
              </a:ext>
            </a:extLst>
          </p:cNvPr>
          <p:cNvSpPr txBox="1"/>
          <p:nvPr/>
        </p:nvSpPr>
        <p:spPr>
          <a:xfrm>
            <a:off x="1982735" y="1617143"/>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03</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037216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 y="23612"/>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 xmlns:a16="http://schemas.microsoft.com/office/drawing/2014/main" id="{733178AF-14CB-0B43-A9E1-C993BAC49242}"/>
              </a:ext>
            </a:extLst>
          </p:cNvPr>
          <p:cNvSpPr txBox="1"/>
          <p:nvPr/>
        </p:nvSpPr>
        <p:spPr>
          <a:xfrm>
            <a:off x="683568" y="915566"/>
            <a:ext cx="7632848" cy="3970318"/>
          </a:xfrm>
          <a:prstGeom prst="rect">
            <a:avLst/>
          </a:prstGeom>
          <a:noFill/>
        </p:spPr>
        <p:txBody>
          <a:bodyPr wrap="square" rtlCol="0">
            <a:spAutoFit/>
          </a:bodyPr>
          <a:lstStyle/>
          <a:p>
            <a:pPr marL="342900" indent="-342900">
              <a:buAutoNum type="arabicPeriod"/>
            </a:pPr>
            <a:r>
              <a:rPr kumimoji="1" lang="zh-CN" altLang="en-US" dirty="0" smtClean="0"/>
              <a:t>增加</a:t>
            </a:r>
            <a:r>
              <a:rPr kumimoji="1" lang="en-US" altLang="zh-CN" dirty="0" smtClean="0"/>
              <a:t>consumer</a:t>
            </a:r>
            <a:r>
              <a:rPr kumimoji="1" lang="zh-CN" altLang="en-US" dirty="0" smtClean="0"/>
              <a:t>数量        同一个</a:t>
            </a:r>
            <a:r>
              <a:rPr kumimoji="1" lang="en-US" altLang="zh-CN" dirty="0" err="1"/>
              <a:t>ConsumerGroup</a:t>
            </a:r>
            <a:r>
              <a:rPr kumimoji="1" lang="zh-CN" altLang="en-US" dirty="0"/>
              <a:t>下，通过增加</a:t>
            </a:r>
            <a:r>
              <a:rPr kumimoji="1" lang="en-US" altLang="zh-CN" dirty="0"/>
              <a:t>Consumer</a:t>
            </a:r>
            <a:r>
              <a:rPr kumimoji="1" lang="zh-CN" altLang="en-US" dirty="0"/>
              <a:t>实例的数量来提高并行度，超过订阅队列数的</a:t>
            </a:r>
            <a:r>
              <a:rPr kumimoji="1" lang="en-US" altLang="zh-CN" dirty="0"/>
              <a:t>Consumer</a:t>
            </a:r>
            <a:r>
              <a:rPr kumimoji="1" lang="zh-CN" altLang="en-US" dirty="0"/>
              <a:t>实例无效。可以通过添加机器或者在已有的机器启动多个进程的方式提高并行度 </a:t>
            </a:r>
            <a:endParaRPr kumimoji="1" lang="en-US" altLang="zh-CN" dirty="0"/>
          </a:p>
          <a:p>
            <a:pPr marL="342900" indent="-342900">
              <a:buAutoNum type="arabicPeriod"/>
            </a:pPr>
            <a:r>
              <a:rPr kumimoji="1" lang="zh-CN" altLang="en-US" dirty="0" smtClean="0"/>
              <a:t>增加</a:t>
            </a:r>
            <a:r>
              <a:rPr kumimoji="1" lang="en-US" altLang="zh-CN" dirty="0" smtClean="0"/>
              <a:t>consumer</a:t>
            </a:r>
            <a:r>
              <a:rPr kumimoji="1" lang="zh-CN" altLang="en-US" dirty="0" smtClean="0"/>
              <a:t>中线程数        提高</a:t>
            </a:r>
            <a:r>
              <a:rPr kumimoji="1" lang="zh-CN" altLang="en-US" dirty="0"/>
              <a:t>单个</a:t>
            </a:r>
            <a:r>
              <a:rPr kumimoji="1" lang="en-US" altLang="zh-CN" dirty="0"/>
              <a:t>Consumer</a:t>
            </a:r>
            <a:r>
              <a:rPr kumimoji="1" lang="zh-CN" altLang="en-US" dirty="0"/>
              <a:t>的消费并行线程，通过修改</a:t>
            </a:r>
            <a:r>
              <a:rPr kumimoji="1" lang="en-US" altLang="zh-CN" dirty="0"/>
              <a:t>Consumer</a:t>
            </a:r>
            <a:r>
              <a:rPr kumimoji="1" lang="zh-CN" altLang="en-US" dirty="0"/>
              <a:t>的</a:t>
            </a:r>
            <a:r>
              <a:rPr kumimoji="1" lang="en-US" altLang="zh-CN" dirty="0" err="1"/>
              <a:t>consumerThreadMin</a:t>
            </a:r>
            <a:r>
              <a:rPr kumimoji="1" lang="zh-CN" altLang="en-US" dirty="0"/>
              <a:t>和</a:t>
            </a:r>
            <a:r>
              <a:rPr kumimoji="1" lang="en-US" altLang="zh-CN" dirty="0" err="1"/>
              <a:t>consumerThreadMax</a:t>
            </a:r>
            <a:r>
              <a:rPr kumimoji="1" lang="zh-CN" altLang="en-US" dirty="0"/>
              <a:t>来设置线程数 </a:t>
            </a:r>
            <a:endParaRPr kumimoji="1" lang="en-US" altLang="zh-CN" dirty="0" smtClean="0"/>
          </a:p>
          <a:p>
            <a:pPr marL="342900" indent="-342900">
              <a:buAutoNum type="arabicPeriod"/>
            </a:pPr>
            <a:r>
              <a:rPr kumimoji="1" lang="en-US" altLang="zh-CN" dirty="0" smtClean="0"/>
              <a:t> </a:t>
            </a:r>
            <a:r>
              <a:rPr kumimoji="1" lang="zh-CN" altLang="en-US" dirty="0"/>
              <a:t>批量方式消费 </a:t>
            </a:r>
            <a:r>
              <a:rPr kumimoji="1" lang="zh-CN" altLang="en-US" dirty="0" smtClean="0"/>
              <a:t>          某些</a:t>
            </a:r>
            <a:r>
              <a:rPr kumimoji="1" lang="zh-CN" altLang="en-US" dirty="0"/>
              <a:t>业务流程如果支持批量的方式消费，则可以很大程度上提高消费吞吐量</a:t>
            </a:r>
            <a:r>
              <a:rPr kumimoji="1" lang="zh-CN" altLang="en-US" dirty="0" smtClean="0"/>
              <a:t>，通过</a:t>
            </a:r>
            <a:r>
              <a:rPr kumimoji="1" lang="zh-CN" altLang="en-US" dirty="0"/>
              <a:t>设置</a:t>
            </a:r>
            <a:r>
              <a:rPr kumimoji="1" lang="en-US" altLang="zh-CN" dirty="0"/>
              <a:t>Consumer</a:t>
            </a:r>
            <a:r>
              <a:rPr kumimoji="1" lang="zh-CN" altLang="en-US" dirty="0"/>
              <a:t>的</a:t>
            </a:r>
            <a:r>
              <a:rPr kumimoji="1" lang="en-US" altLang="zh-CN" dirty="0" err="1"/>
              <a:t>consumerMessageBathMaxSize</a:t>
            </a:r>
            <a:r>
              <a:rPr kumimoji="1" lang="zh-CN" altLang="en-US" dirty="0"/>
              <a:t>这个参数，默认是</a:t>
            </a:r>
            <a:r>
              <a:rPr kumimoji="1" lang="en-US" altLang="zh-CN" dirty="0"/>
              <a:t>1</a:t>
            </a:r>
            <a:r>
              <a:rPr kumimoji="1" lang="zh-CN" altLang="en-US" dirty="0"/>
              <a:t>，一次只消费一条消息，例如设置</a:t>
            </a:r>
            <a:r>
              <a:rPr kumimoji="1" lang="en-US" altLang="zh-CN" dirty="0"/>
              <a:t>N</a:t>
            </a:r>
            <a:r>
              <a:rPr kumimoji="1" lang="zh-CN" altLang="en-US" dirty="0"/>
              <a:t>，那么每次消费的消息条数小于等于</a:t>
            </a:r>
            <a:r>
              <a:rPr kumimoji="1" lang="en-US" altLang="zh-CN" dirty="0" smtClean="0"/>
              <a:t>N</a:t>
            </a:r>
          </a:p>
          <a:p>
            <a:pPr marL="342900" indent="-342900">
              <a:buAutoNum type="arabicPeriod"/>
            </a:pPr>
            <a:r>
              <a:rPr lang="en-US" altLang="zh-CN" b="1" dirty="0" err="1" smtClean="0"/>
              <a:t>pullBatchSize</a:t>
            </a:r>
            <a:r>
              <a:rPr lang="zh-CN" altLang="en-US" dirty="0"/>
              <a:t>一次最大拉取的批量</a:t>
            </a:r>
            <a:r>
              <a:rPr lang="zh-CN" altLang="en-US" dirty="0" smtClean="0"/>
              <a:t>大小        每次</a:t>
            </a:r>
            <a:r>
              <a:rPr lang="zh-CN" altLang="en-US" dirty="0"/>
              <a:t>发起</a:t>
            </a:r>
            <a:r>
              <a:rPr lang="en-US" altLang="zh-CN" dirty="0"/>
              <a:t>pull</a:t>
            </a:r>
            <a:r>
              <a:rPr lang="zh-CN" altLang="en-US" dirty="0"/>
              <a:t>请求到</a:t>
            </a:r>
            <a:r>
              <a:rPr lang="en-US" altLang="zh-CN" dirty="0"/>
              <a:t>broker</a:t>
            </a:r>
            <a:r>
              <a:rPr lang="zh-CN" altLang="en-US" dirty="0"/>
              <a:t>，客户端需要指定一个最大</a:t>
            </a:r>
            <a:r>
              <a:rPr lang="en-US" altLang="zh-CN" dirty="0"/>
              <a:t>batch size</a:t>
            </a:r>
            <a:r>
              <a:rPr lang="zh-CN" altLang="en-US" dirty="0"/>
              <a:t>，表示这次拉取消息最多批量拉取多少条</a:t>
            </a:r>
            <a:r>
              <a:rPr lang="zh-CN" altLang="en-US" dirty="0" smtClean="0"/>
              <a:t>。</a:t>
            </a:r>
            <a:r>
              <a:rPr lang="zh-CN" altLang="en-US" dirty="0"/>
              <a:t>默认值：</a:t>
            </a:r>
            <a:r>
              <a:rPr lang="en-US" altLang="zh-CN" dirty="0" smtClean="0"/>
              <a:t>32</a:t>
            </a:r>
          </a:p>
          <a:p>
            <a:pPr marL="342900" indent="-342900">
              <a:buAutoNum type="arabicPeriod"/>
            </a:pPr>
            <a:r>
              <a:rPr lang="en-US" altLang="zh-CN" b="1" dirty="0" err="1" smtClean="0"/>
              <a:t>consumeTimeout</a:t>
            </a:r>
            <a:r>
              <a:rPr lang="zh-CN" altLang="en-US" dirty="0"/>
              <a:t>消费的最长超时</a:t>
            </a:r>
            <a:r>
              <a:rPr lang="zh-CN" altLang="en-US" dirty="0" smtClean="0"/>
              <a:t>时间      单条消息处理时间过长导致超时放到重试队列造成多次消费   默认</a:t>
            </a:r>
            <a:r>
              <a:rPr lang="zh-CN" altLang="en-US" dirty="0"/>
              <a:t>值：</a:t>
            </a:r>
            <a:r>
              <a:rPr lang="en-US" altLang="zh-CN" dirty="0"/>
              <a:t>15</a:t>
            </a:r>
            <a:r>
              <a:rPr lang="zh-CN" altLang="en-US" dirty="0"/>
              <a:t>，单位分钟</a:t>
            </a:r>
            <a:endParaRPr kumimoji="1" lang="en-US" altLang="zh-CN" dirty="0" smtClean="0"/>
          </a:p>
        </p:txBody>
      </p:sp>
    </p:spTree>
    <p:extLst>
      <p:ext uri="{BB962C8B-B14F-4D97-AF65-F5344CB8AC3E}">
        <p14:creationId xmlns:p14="http://schemas.microsoft.com/office/powerpoint/2010/main" val="296424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176"/>
            <a:ext cx="9144000" cy="514324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1763688" y="25176"/>
            <a:ext cx="4225652" cy="2986127"/>
          </a:xfrm>
          <a:prstGeom prst="rect">
            <a:avLst/>
          </a:prstGeom>
        </p:spPr>
      </p:pic>
    </p:spTree>
    <p:extLst>
      <p:ext uri="{BB962C8B-B14F-4D97-AF65-F5344CB8AC3E}">
        <p14:creationId xmlns:p14="http://schemas.microsoft.com/office/powerpoint/2010/main" val="351748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92" y="0"/>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
          <p:cNvSpPr>
            <a:spLocks noGrp="1" noChangeArrowheads="1"/>
          </p:cNvSpPr>
          <p:nvPr>
            <p:ph type="ctrTitle" idx="4294967295"/>
          </p:nvPr>
        </p:nvSpPr>
        <p:spPr>
          <a:xfrm>
            <a:off x="409269" y="411510"/>
            <a:ext cx="1930484" cy="792088"/>
          </a:xfrm>
          <a:ln/>
        </p:spPr>
        <p:txBody>
          <a:bodyPr>
            <a:noAutofit/>
          </a:bodyPr>
          <a:lstStyle/>
          <a:p>
            <a:pPr algn="l">
              <a:lnSpc>
                <a:spcPct val="90000"/>
              </a:lnSpc>
            </a:pPr>
            <a:r>
              <a:rPr lang="zh-CN" altLang="en-US" sz="3600" dirty="0">
                <a:solidFill>
                  <a:srgbClr val="FF6801"/>
                </a:solidFill>
                <a:latin typeface="微软雅黑" pitchFamily="34" charset="-122"/>
                <a:ea typeface="微软雅黑" pitchFamily="34" charset="-122"/>
                <a:sym typeface="微软雅黑" pitchFamily="34" charset="-122"/>
              </a:rPr>
              <a:t>目录</a:t>
            </a:r>
            <a:endParaRPr lang="zh-CN" sz="3600" dirty="0">
              <a:solidFill>
                <a:srgbClr val="FF6801"/>
              </a:solidFill>
              <a:latin typeface="微软雅黑" pitchFamily="34" charset="-122"/>
              <a:ea typeface="微软雅黑" pitchFamily="34" charset="-122"/>
              <a:sym typeface="微软雅黑" pitchFamily="34" charset="-122"/>
            </a:endParaRPr>
          </a:p>
        </p:txBody>
      </p:sp>
      <p:sp>
        <p:nvSpPr>
          <p:cNvPr id="2" name="椭圆 1"/>
          <p:cNvSpPr/>
          <p:nvPr/>
        </p:nvSpPr>
        <p:spPr>
          <a:xfrm>
            <a:off x="2051720" y="1128403"/>
            <a:ext cx="432000" cy="432000"/>
          </a:xfrm>
          <a:prstGeom prst="ellipse">
            <a:avLst/>
          </a:prstGeom>
          <a:solidFill>
            <a:srgbClr val="FF6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7" name="椭圆 46"/>
          <p:cNvSpPr/>
          <p:nvPr/>
        </p:nvSpPr>
        <p:spPr>
          <a:xfrm>
            <a:off x="2051720" y="1774456"/>
            <a:ext cx="432000" cy="432000"/>
          </a:xfrm>
          <a:prstGeom prst="ellipse">
            <a:avLst/>
          </a:prstGeom>
          <a:solidFill>
            <a:srgbClr val="FF6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9" name="椭圆 48"/>
          <p:cNvSpPr/>
          <p:nvPr/>
        </p:nvSpPr>
        <p:spPr>
          <a:xfrm>
            <a:off x="2051720" y="2413627"/>
            <a:ext cx="432000" cy="432000"/>
          </a:xfrm>
          <a:prstGeom prst="ellipse">
            <a:avLst/>
          </a:prstGeom>
          <a:solidFill>
            <a:srgbClr val="FF6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0" name="Rectangle 3"/>
          <p:cNvSpPr>
            <a:spLocks noGrp="1" noChangeArrowheads="1"/>
          </p:cNvSpPr>
          <p:nvPr>
            <p:ph type="ctrTitle" idx="4294967295"/>
          </p:nvPr>
        </p:nvSpPr>
        <p:spPr>
          <a:xfrm>
            <a:off x="373696" y="699542"/>
            <a:ext cx="2686136" cy="792088"/>
          </a:xfrm>
          <a:ln/>
        </p:spPr>
        <p:txBody>
          <a:bodyPr>
            <a:noAutofit/>
          </a:bodyPr>
          <a:lstStyle/>
          <a:p>
            <a:pPr algn="l">
              <a:lnSpc>
                <a:spcPct val="90000"/>
              </a:lnSpc>
            </a:pPr>
            <a:r>
              <a:rPr lang="en-US" altLang="zh-CN" sz="1800" dirty="0">
                <a:solidFill>
                  <a:schemeClr val="bg1">
                    <a:lumMod val="75000"/>
                  </a:schemeClr>
                </a:solidFill>
                <a:latin typeface="微软雅黑" pitchFamily="34" charset="-122"/>
                <a:ea typeface="微软雅黑" pitchFamily="34" charset="-122"/>
                <a:sym typeface="微软雅黑" pitchFamily="34" charset="-122"/>
              </a:rPr>
              <a:t> contents</a:t>
            </a:r>
            <a:endParaRPr lang="zh-CN" sz="1800" dirty="0">
              <a:solidFill>
                <a:schemeClr val="bg1">
                  <a:lumMod val="75000"/>
                </a:schemeClr>
              </a:solidFill>
              <a:latin typeface="微软雅黑" pitchFamily="34" charset="-122"/>
              <a:ea typeface="微软雅黑" pitchFamily="34" charset="-122"/>
              <a:sym typeface="微软雅黑" pitchFamily="34" charset="-122"/>
            </a:endParaRPr>
          </a:p>
        </p:txBody>
      </p:sp>
      <p:sp>
        <p:nvSpPr>
          <p:cNvPr id="3" name="文本框 2">
            <a:extLst>
              <a:ext uri="{FF2B5EF4-FFF2-40B4-BE49-F238E27FC236}">
                <a16:creationId xmlns="" xmlns:a16="http://schemas.microsoft.com/office/drawing/2014/main" id="{FF29BE11-380B-7047-97F5-57853B0D2993}"/>
              </a:ext>
            </a:extLst>
          </p:cNvPr>
          <p:cNvSpPr txBox="1"/>
          <p:nvPr/>
        </p:nvSpPr>
        <p:spPr>
          <a:xfrm>
            <a:off x="2664842" y="1203598"/>
            <a:ext cx="4248472" cy="369332"/>
          </a:xfrm>
          <a:prstGeom prst="rect">
            <a:avLst/>
          </a:prstGeom>
          <a:noFill/>
        </p:spPr>
        <p:txBody>
          <a:bodyPr wrap="square" rtlCol="0">
            <a:spAutoFit/>
          </a:bodyPr>
          <a:lstStyle/>
          <a:p>
            <a:r>
              <a:rPr kumimoji="1" lang="en-US" altLang="zh-CN" dirty="0" err="1" smtClean="0"/>
              <a:t>RocketMQ</a:t>
            </a:r>
            <a:r>
              <a:rPr kumimoji="1" lang="zh-CN" altLang="en-US" dirty="0" smtClean="0"/>
              <a:t>简介</a:t>
            </a:r>
            <a:endParaRPr kumimoji="1" lang="zh-CN" altLang="en-US" dirty="0"/>
          </a:p>
        </p:txBody>
      </p:sp>
      <p:sp>
        <p:nvSpPr>
          <p:cNvPr id="13" name="文本框 12">
            <a:extLst>
              <a:ext uri="{FF2B5EF4-FFF2-40B4-BE49-F238E27FC236}">
                <a16:creationId xmlns="" xmlns:a16="http://schemas.microsoft.com/office/drawing/2014/main" id="{21C8E35A-7B83-6843-B27F-387EB1F8FE28}"/>
              </a:ext>
            </a:extLst>
          </p:cNvPr>
          <p:cNvSpPr txBox="1"/>
          <p:nvPr/>
        </p:nvSpPr>
        <p:spPr>
          <a:xfrm>
            <a:off x="2699792" y="1769267"/>
            <a:ext cx="4248472" cy="369332"/>
          </a:xfrm>
          <a:prstGeom prst="rect">
            <a:avLst/>
          </a:prstGeom>
          <a:noFill/>
        </p:spPr>
        <p:txBody>
          <a:bodyPr wrap="square" rtlCol="0">
            <a:spAutoFit/>
          </a:bodyPr>
          <a:lstStyle/>
          <a:p>
            <a:r>
              <a:rPr kumimoji="1" lang="en-US" altLang="zh-CN" dirty="0" err="1" smtClean="0"/>
              <a:t>RocketMQ</a:t>
            </a:r>
            <a:r>
              <a:rPr kumimoji="1" lang="zh-CN" altLang="en-US" dirty="0" smtClean="0"/>
              <a:t>流程简介</a:t>
            </a:r>
            <a:endParaRPr kumimoji="1" lang="zh-CN" altLang="en-US" dirty="0"/>
          </a:p>
        </p:txBody>
      </p:sp>
      <p:sp>
        <p:nvSpPr>
          <p:cNvPr id="15" name="文本框 14">
            <a:extLst>
              <a:ext uri="{FF2B5EF4-FFF2-40B4-BE49-F238E27FC236}">
                <a16:creationId xmlns="" xmlns:a16="http://schemas.microsoft.com/office/drawing/2014/main" id="{D0FE1660-EE34-0B40-959E-C417275A61BB}"/>
              </a:ext>
            </a:extLst>
          </p:cNvPr>
          <p:cNvSpPr txBox="1"/>
          <p:nvPr/>
        </p:nvSpPr>
        <p:spPr>
          <a:xfrm>
            <a:off x="2699792" y="2424433"/>
            <a:ext cx="4248472" cy="369332"/>
          </a:xfrm>
          <a:prstGeom prst="rect">
            <a:avLst/>
          </a:prstGeom>
          <a:noFill/>
        </p:spPr>
        <p:txBody>
          <a:bodyPr wrap="square" rtlCol="0">
            <a:spAutoFit/>
          </a:bodyPr>
          <a:lstStyle/>
          <a:p>
            <a:r>
              <a:rPr kumimoji="1" lang="en-US" altLang="zh-CN" dirty="0" err="1" smtClean="0"/>
              <a:t>RocketMQ</a:t>
            </a:r>
            <a:r>
              <a:rPr kumimoji="1" lang="zh-CN" altLang="en-US" dirty="0" smtClean="0"/>
              <a:t>消费端优化</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1+#ppt_w/2"/>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autoUpdateAnimBg="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91"/>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 xmlns:a16="http://schemas.microsoft.com/office/drawing/2014/main" id="{66B54B8E-91FA-F145-B383-4EFD43CD6644}"/>
              </a:ext>
            </a:extLst>
          </p:cNvPr>
          <p:cNvSpPr txBox="1"/>
          <p:nvPr/>
        </p:nvSpPr>
        <p:spPr>
          <a:xfrm>
            <a:off x="3443626" y="1498777"/>
            <a:ext cx="3670941" cy="1569660"/>
          </a:xfrm>
          <a:prstGeom prst="rect">
            <a:avLst/>
          </a:prstGeom>
          <a:noFill/>
        </p:spPr>
        <p:txBody>
          <a:bodyPr wrap="none" rtlCol="0">
            <a:spAutoFit/>
          </a:bodyPr>
          <a:lstStyle/>
          <a:p>
            <a:pPr marL="0" lvl="1"/>
            <a:r>
              <a:rPr lang="zh-CN" altLang="en-US" sz="3200" b="1" dirty="0">
                <a:solidFill>
                  <a:srgbClr val="006AB6"/>
                </a:solidFill>
                <a:latin typeface="微软雅黑" panose="020B0503020204020204" pitchFamily="34" charset="-122"/>
                <a:ea typeface="微软雅黑" panose="020B0503020204020204" pitchFamily="34" charset="-122"/>
              </a:rPr>
              <a:t> 第一部分</a:t>
            </a:r>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lgn="ctr"/>
            <a:r>
              <a:rPr lang="zh-CN" altLang="en-US" sz="3200" dirty="0">
                <a:solidFill>
                  <a:srgbClr val="F0D04E"/>
                </a:solidFill>
                <a:latin typeface="微软雅黑" panose="020B0503020204020204" pitchFamily="34" charset="-122"/>
                <a:ea typeface="微软雅黑" panose="020B0503020204020204" pitchFamily="34" charset="-122"/>
              </a:rPr>
              <a:t>   </a:t>
            </a:r>
            <a:r>
              <a:rPr lang="en-US" altLang="zh-CN" sz="3200" dirty="0" err="1" smtClean="0">
                <a:solidFill>
                  <a:srgbClr val="535353"/>
                </a:solidFill>
                <a:latin typeface="微软雅黑" panose="020B0503020204020204" pitchFamily="34" charset="-122"/>
                <a:ea typeface="微软雅黑" panose="020B0503020204020204" pitchFamily="34" charset="-122"/>
              </a:rPr>
              <a:t>RocketMQ</a:t>
            </a:r>
            <a:r>
              <a:rPr lang="zh-CN" altLang="en-US" sz="3200" dirty="0" smtClean="0">
                <a:solidFill>
                  <a:srgbClr val="535353"/>
                </a:solidFill>
                <a:latin typeface="微软雅黑" panose="020B0503020204020204" pitchFamily="34" charset="-122"/>
                <a:ea typeface="微软雅黑" panose="020B0503020204020204" pitchFamily="34" charset="-122"/>
              </a:rPr>
              <a:t>简介</a:t>
            </a:r>
            <a:endParaRPr lang="en-US" altLang="zh-CN" sz="3200" dirty="0">
              <a:solidFill>
                <a:srgbClr val="535353"/>
              </a:solidFill>
              <a:latin typeface="微软雅黑" panose="020B0503020204020204" pitchFamily="34" charset="-122"/>
              <a:ea typeface="微软雅黑" panose="020B0503020204020204" pitchFamily="34" charset="-122"/>
            </a:endParaRPr>
          </a:p>
        </p:txBody>
      </p:sp>
      <p:sp>
        <p:nvSpPr>
          <p:cNvPr id="5" name="TextBox 13">
            <a:extLst>
              <a:ext uri="{FF2B5EF4-FFF2-40B4-BE49-F238E27FC236}">
                <a16:creationId xmlns="" xmlns:a16="http://schemas.microsoft.com/office/drawing/2014/main" id="{EC615EF6-7286-BD49-8B43-1AC087069DF5}"/>
              </a:ext>
            </a:extLst>
          </p:cNvPr>
          <p:cNvSpPr txBox="1"/>
          <p:nvPr/>
        </p:nvSpPr>
        <p:spPr>
          <a:xfrm>
            <a:off x="1966616" y="309415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6" name="组合 15">
            <a:extLst>
              <a:ext uri="{FF2B5EF4-FFF2-40B4-BE49-F238E27FC236}">
                <a16:creationId xmlns="" xmlns:a16="http://schemas.microsoft.com/office/drawing/2014/main" id="{21CFB16D-C7BF-C542-93C9-CC712E7CF062}"/>
              </a:ext>
            </a:extLst>
          </p:cNvPr>
          <p:cNvGrpSpPr/>
          <p:nvPr/>
        </p:nvGrpSpPr>
        <p:grpSpPr>
          <a:xfrm>
            <a:off x="1759166" y="1419622"/>
            <a:ext cx="1477008" cy="1477008"/>
            <a:chOff x="304800" y="673100"/>
            <a:chExt cx="4000500" cy="4000500"/>
          </a:xfrm>
          <a:effectLst>
            <a:outerShdw blurRad="444500" dist="254000" dir="8100000" algn="tr" rotWithShape="0">
              <a:prstClr val="black">
                <a:alpha val="50000"/>
              </a:prstClr>
            </a:outerShdw>
          </a:effectLst>
        </p:grpSpPr>
        <p:sp>
          <p:nvSpPr>
            <p:cNvPr id="7" name="同心圆 6">
              <a:extLst>
                <a:ext uri="{FF2B5EF4-FFF2-40B4-BE49-F238E27FC236}">
                  <a16:creationId xmlns="" xmlns:a16="http://schemas.microsoft.com/office/drawing/2014/main" id="{086EE9B9-491F-DD4B-BA97-5278306536C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8" name="椭圆 7">
              <a:extLst>
                <a:ext uri="{FF2B5EF4-FFF2-40B4-BE49-F238E27FC236}">
                  <a16:creationId xmlns="" xmlns:a16="http://schemas.microsoft.com/office/drawing/2014/main" id="{B1FC40F7-8995-A54A-9D46-ED7A2DF92EE0}"/>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9" name="TextBox 13">
            <a:extLst>
              <a:ext uri="{FF2B5EF4-FFF2-40B4-BE49-F238E27FC236}">
                <a16:creationId xmlns="" xmlns:a16="http://schemas.microsoft.com/office/drawing/2014/main" id="{154E8B49-986F-4D46-B0D6-DC3223156332}"/>
              </a:ext>
            </a:extLst>
          </p:cNvPr>
          <p:cNvSpPr txBox="1"/>
          <p:nvPr/>
        </p:nvSpPr>
        <p:spPr>
          <a:xfrm>
            <a:off x="1982735" y="1617143"/>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01</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6497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6"/>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3616B676-7826-1342-86EC-2B554F2AE904}"/>
              </a:ext>
            </a:extLst>
          </p:cNvPr>
          <p:cNvSpPr txBox="1"/>
          <p:nvPr/>
        </p:nvSpPr>
        <p:spPr>
          <a:xfrm>
            <a:off x="395536" y="1419622"/>
            <a:ext cx="8812028" cy="2308324"/>
          </a:xfrm>
          <a:prstGeom prst="rect">
            <a:avLst/>
          </a:prstGeom>
          <a:noFill/>
        </p:spPr>
        <p:txBody>
          <a:bodyPr wrap="none" rtlCol="0">
            <a:spAutoFit/>
          </a:bodyPr>
          <a:lstStyle/>
          <a:p>
            <a:r>
              <a:rPr kumimoji="1" lang="zh-CN" altLang="en-US" dirty="0"/>
              <a:t>        </a:t>
            </a:r>
            <a:r>
              <a:rPr kumimoji="1" lang="en-US" altLang="zh-CN" sz="2400" dirty="0" err="1" smtClean="0">
                <a:latin typeface="SimHei" charset="-122"/>
                <a:ea typeface="SimHei" charset="-122"/>
                <a:cs typeface="SimHei" charset="-122"/>
              </a:rPr>
              <a:t>RocketMQ</a:t>
            </a:r>
            <a:r>
              <a:rPr kumimoji="1" lang="zh-CN" altLang="en-US" sz="2400" dirty="0">
                <a:latin typeface="SimHei" charset="-122"/>
                <a:ea typeface="SimHei" charset="-122"/>
                <a:cs typeface="SimHei" charset="-122"/>
              </a:rPr>
              <a:t>由</a:t>
            </a:r>
            <a:r>
              <a:rPr kumimoji="1" lang="en-US" altLang="zh-CN" sz="2400" dirty="0">
                <a:latin typeface="SimHei" charset="-122"/>
                <a:ea typeface="SimHei" charset="-122"/>
                <a:cs typeface="SimHei" charset="-122"/>
              </a:rPr>
              <a:t>java</a:t>
            </a:r>
            <a:r>
              <a:rPr kumimoji="1" lang="zh-CN" altLang="en-US" sz="2400" dirty="0" smtClean="0">
                <a:latin typeface="SimHei" charset="-122"/>
                <a:ea typeface="SimHei" charset="-122"/>
                <a:cs typeface="SimHei" charset="-122"/>
              </a:rPr>
              <a:t>编写，是阿里巴巴</a:t>
            </a:r>
            <a:r>
              <a:rPr kumimoji="1" lang="en-US" altLang="zh-CN" sz="2400" dirty="0" smtClean="0">
                <a:latin typeface="SimHei" charset="-122"/>
                <a:ea typeface="SimHei" charset="-122"/>
                <a:cs typeface="SimHei" charset="-122"/>
              </a:rPr>
              <a:t>2017</a:t>
            </a:r>
            <a:r>
              <a:rPr kumimoji="1" lang="zh-CN" altLang="en-US" sz="2400" dirty="0" smtClean="0">
                <a:latin typeface="SimHei" charset="-122"/>
                <a:ea typeface="SimHei" charset="-122"/>
                <a:cs typeface="SimHei" charset="-122"/>
              </a:rPr>
              <a:t>年贡献到</a:t>
            </a:r>
            <a:r>
              <a:rPr kumimoji="1" lang="en-US" altLang="zh-CN" sz="2400" dirty="0" smtClean="0">
                <a:latin typeface="SimHei" charset="-122"/>
                <a:ea typeface="SimHei" charset="-122"/>
                <a:cs typeface="SimHei" charset="-122"/>
              </a:rPr>
              <a:t>Apache</a:t>
            </a:r>
            <a:r>
              <a:rPr kumimoji="1" lang="zh-CN" altLang="en-US" sz="2400" dirty="0" smtClean="0">
                <a:latin typeface="SimHei" charset="-122"/>
                <a:ea typeface="SimHei" charset="-122"/>
                <a:cs typeface="SimHei" charset="-122"/>
              </a:rPr>
              <a:t>的</a:t>
            </a:r>
            <a:endParaRPr kumimoji="1" lang="en-US" altLang="zh-CN" sz="2400" dirty="0" smtClean="0">
              <a:latin typeface="SimHei" charset="-122"/>
              <a:ea typeface="SimHei" charset="-122"/>
              <a:cs typeface="SimHei" charset="-122"/>
            </a:endParaRPr>
          </a:p>
          <a:p>
            <a:r>
              <a:rPr kumimoji="1" lang="zh-CN" altLang="en-US" sz="2400" dirty="0" smtClean="0">
                <a:latin typeface="SimHei" charset="-122"/>
                <a:ea typeface="SimHei" charset="-122"/>
                <a:cs typeface="SimHei" charset="-122"/>
              </a:rPr>
              <a:t>开源项目，</a:t>
            </a:r>
            <a:r>
              <a:rPr lang="zh-CN" altLang="en-US" sz="2400" dirty="0" smtClean="0">
                <a:latin typeface="SimHei" charset="-122"/>
                <a:ea typeface="SimHei" charset="-122"/>
                <a:cs typeface="SimHei" charset="-122"/>
              </a:rPr>
              <a:t>成为国内</a:t>
            </a:r>
            <a:r>
              <a:rPr lang="zh-CN" altLang="en-US" sz="2400" dirty="0">
                <a:latin typeface="SimHei" charset="-122"/>
                <a:ea typeface="SimHei" charset="-122"/>
                <a:cs typeface="SimHei" charset="-122"/>
              </a:rPr>
              <a:t>首个互联网中间件在</a:t>
            </a:r>
            <a:r>
              <a:rPr lang="en-US" altLang="zh-CN" sz="2400" dirty="0">
                <a:latin typeface="SimHei" charset="-122"/>
                <a:ea typeface="SimHei" charset="-122"/>
                <a:cs typeface="SimHei" charset="-122"/>
              </a:rPr>
              <a:t>Apache</a:t>
            </a:r>
            <a:r>
              <a:rPr lang="zh-CN" altLang="en-US" sz="2400" dirty="0">
                <a:latin typeface="SimHei" charset="-122"/>
                <a:ea typeface="SimHei" charset="-122"/>
                <a:cs typeface="SimHei" charset="-122"/>
              </a:rPr>
              <a:t>上的顶级</a:t>
            </a:r>
            <a:r>
              <a:rPr lang="zh-CN" altLang="en-US" sz="2400" dirty="0" smtClean="0">
                <a:latin typeface="SimHei" charset="-122"/>
                <a:ea typeface="SimHei" charset="-122"/>
                <a:cs typeface="SimHei" charset="-122"/>
              </a:rPr>
              <a:t>项目。</a:t>
            </a:r>
            <a:endParaRPr lang="en-US" altLang="zh-CN" sz="2400" dirty="0" smtClean="0">
              <a:latin typeface="SimHei" charset="-122"/>
              <a:ea typeface="SimHei" charset="-122"/>
              <a:cs typeface="SimHei" charset="-122"/>
            </a:endParaRPr>
          </a:p>
          <a:p>
            <a:r>
              <a:rPr kumimoji="1" lang="zh-CN" altLang="en-US" sz="2400" dirty="0" smtClean="0">
                <a:latin typeface="SimHei" charset="-122"/>
                <a:ea typeface="SimHei" charset="-122"/>
                <a:cs typeface="SimHei" charset="-122"/>
              </a:rPr>
              <a:t>  </a:t>
            </a:r>
            <a:r>
              <a:rPr kumimoji="1" lang="en-US" altLang="zh-CN" sz="2400" dirty="0" err="1" smtClean="0">
                <a:latin typeface="SimHei" charset="-122"/>
                <a:ea typeface="SimHei" charset="-122"/>
                <a:cs typeface="SimHei" charset="-122"/>
              </a:rPr>
              <a:t>RocketMQ</a:t>
            </a:r>
            <a:r>
              <a:rPr kumimoji="1" lang="zh-CN" altLang="en-US" sz="2400" dirty="0" smtClean="0">
                <a:latin typeface="SimHei" charset="-122"/>
                <a:ea typeface="SimHei" charset="-122"/>
                <a:cs typeface="SimHei" charset="-122"/>
              </a:rPr>
              <a:t>相</a:t>
            </a:r>
            <a:r>
              <a:rPr kumimoji="1" lang="zh-CN" altLang="en-US" sz="2400" dirty="0" smtClean="0">
                <a:latin typeface="SimHei" charset="-122"/>
                <a:ea typeface="SimHei" charset="-122"/>
                <a:cs typeface="SimHei" charset="-122"/>
              </a:rPr>
              <a:t>对于</a:t>
            </a:r>
            <a:r>
              <a:rPr kumimoji="1" lang="zh-CN" altLang="en-US" sz="2400" dirty="0" smtClean="0">
                <a:latin typeface="SimHei" charset="-122"/>
                <a:ea typeface="SimHei" charset="-122"/>
                <a:cs typeface="SimHei" charset="-122"/>
              </a:rPr>
              <a:t>其他</a:t>
            </a:r>
            <a:r>
              <a:rPr kumimoji="1" lang="en-US" altLang="zh-CN" sz="2400" dirty="0" smtClean="0">
                <a:latin typeface="SimHei" charset="-122"/>
                <a:ea typeface="SimHei" charset="-122"/>
                <a:cs typeface="SimHei" charset="-122"/>
              </a:rPr>
              <a:t>MQ</a:t>
            </a:r>
            <a:r>
              <a:rPr kumimoji="1" lang="zh-CN" altLang="en-US" sz="2400" dirty="0" smtClean="0">
                <a:latin typeface="SimHei" charset="-122"/>
                <a:ea typeface="SimHei" charset="-122"/>
                <a:cs typeface="SimHei" charset="-122"/>
              </a:rPr>
              <a:t>的优势：</a:t>
            </a:r>
            <a:endParaRPr kumimoji="1" lang="en-US" altLang="zh-CN" sz="2400" dirty="0" smtClean="0">
              <a:latin typeface="SimHei" charset="-122"/>
              <a:ea typeface="SimHei" charset="-122"/>
              <a:cs typeface="SimHei" charset="-122"/>
            </a:endParaRPr>
          </a:p>
          <a:p>
            <a:r>
              <a:rPr kumimoji="1" lang="en-US" altLang="zh-CN" sz="2400" dirty="0" smtClean="0">
                <a:latin typeface="SimHei" charset="-122"/>
                <a:ea typeface="SimHei" charset="-122"/>
                <a:cs typeface="SimHei" charset="-122"/>
              </a:rPr>
              <a:t>1</a:t>
            </a:r>
            <a:r>
              <a:rPr kumimoji="1" lang="zh-CN" altLang="en-US" sz="2400" dirty="0" smtClean="0">
                <a:latin typeface="SimHei" charset="-122"/>
                <a:ea typeface="SimHei" charset="-122"/>
                <a:cs typeface="SimHei" charset="-122"/>
              </a:rPr>
              <a:t>、</a:t>
            </a:r>
            <a:r>
              <a:rPr lang="zh-CN" altLang="en-US" sz="2400" dirty="0">
                <a:latin typeface="SimHei" charset="-122"/>
                <a:ea typeface="SimHei" charset="-122"/>
                <a:cs typeface="SimHei" charset="-122"/>
              </a:rPr>
              <a:t>支持严格的消息顺序</a:t>
            </a:r>
          </a:p>
          <a:p>
            <a:r>
              <a:rPr kumimoji="1" lang="en-US" altLang="zh-CN" sz="2400" dirty="0" smtClean="0">
                <a:latin typeface="SimHei" charset="-122"/>
                <a:ea typeface="SimHei" charset="-122"/>
                <a:cs typeface="SimHei" charset="-122"/>
              </a:rPr>
              <a:t>2</a:t>
            </a:r>
            <a:r>
              <a:rPr kumimoji="1" lang="zh-CN" altLang="en-US" sz="2400" dirty="0" smtClean="0">
                <a:latin typeface="SimHei" charset="-122"/>
                <a:ea typeface="SimHei" charset="-122"/>
                <a:cs typeface="SimHei" charset="-122"/>
              </a:rPr>
              <a:t>、</a:t>
            </a:r>
            <a:r>
              <a:rPr lang="zh-CN" altLang="en-US" sz="2400" dirty="0">
                <a:latin typeface="SimHei" charset="-122"/>
                <a:ea typeface="SimHei" charset="-122"/>
                <a:cs typeface="SimHei" charset="-122"/>
              </a:rPr>
              <a:t>亿级消息堆积能力</a:t>
            </a:r>
          </a:p>
          <a:p>
            <a:r>
              <a:rPr kumimoji="1" lang="en-US" altLang="zh-CN" sz="2400" dirty="0" smtClean="0">
                <a:latin typeface="SimHei" charset="-122"/>
                <a:ea typeface="SimHei" charset="-122"/>
                <a:cs typeface="SimHei" charset="-122"/>
              </a:rPr>
              <a:t>3</a:t>
            </a:r>
            <a:r>
              <a:rPr kumimoji="1" lang="zh-CN" altLang="en-US" sz="2400" dirty="0" smtClean="0">
                <a:latin typeface="SimHei" charset="-122"/>
                <a:ea typeface="SimHei" charset="-122"/>
                <a:cs typeface="SimHei" charset="-122"/>
              </a:rPr>
              <a:t>、</a:t>
            </a:r>
            <a:r>
              <a:rPr lang="zh-CN" altLang="en-US" sz="2400" dirty="0">
                <a:latin typeface="SimHei" charset="-122"/>
                <a:ea typeface="SimHei" charset="-122"/>
                <a:cs typeface="SimHei" charset="-122"/>
              </a:rPr>
              <a:t> </a:t>
            </a:r>
            <a:r>
              <a:rPr lang="en-US" altLang="zh-CN" sz="2400" dirty="0" err="1">
                <a:latin typeface="SimHei" charset="-122"/>
                <a:ea typeface="SimHei" charset="-122"/>
                <a:cs typeface="SimHei" charset="-122"/>
              </a:rPr>
              <a:t>RocketMQ</a:t>
            </a:r>
            <a:r>
              <a:rPr lang="zh-CN" altLang="en-US" sz="2400" dirty="0">
                <a:latin typeface="SimHei" charset="-122"/>
                <a:ea typeface="SimHei" charset="-122"/>
                <a:cs typeface="SimHei" charset="-122"/>
              </a:rPr>
              <a:t>是纯</a:t>
            </a:r>
            <a:r>
              <a:rPr lang="en-US" altLang="zh-CN" sz="2400" dirty="0">
                <a:latin typeface="SimHei" charset="-122"/>
                <a:ea typeface="SimHei" charset="-122"/>
                <a:cs typeface="SimHei" charset="-122"/>
              </a:rPr>
              <a:t>java</a:t>
            </a:r>
            <a:r>
              <a:rPr lang="zh-CN" altLang="en-US" sz="2400" dirty="0">
                <a:latin typeface="SimHei" charset="-122"/>
                <a:ea typeface="SimHei" charset="-122"/>
                <a:cs typeface="SimHei" charset="-122"/>
              </a:rPr>
              <a:t>编写</a:t>
            </a:r>
            <a:endParaRPr kumimoji="1" lang="en-US" altLang="zh-CN" sz="2400" dirty="0">
              <a:latin typeface="SimHei" charset="-122"/>
              <a:ea typeface="SimHei" charset="-122"/>
              <a:cs typeface="SimHei" charset="-122"/>
            </a:endParaRPr>
          </a:p>
        </p:txBody>
      </p:sp>
    </p:spTree>
    <p:extLst>
      <p:ext uri="{BB962C8B-B14F-4D97-AF65-F5344CB8AC3E}">
        <p14:creationId xmlns:p14="http://schemas.microsoft.com/office/powerpoint/2010/main" val="278534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6" y="25176"/>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 xmlns:a16="http://schemas.microsoft.com/office/drawing/2014/main" id="{66B54B8E-91FA-F145-B383-4EFD43CD6644}"/>
              </a:ext>
            </a:extLst>
          </p:cNvPr>
          <p:cNvSpPr txBox="1"/>
          <p:nvPr/>
        </p:nvSpPr>
        <p:spPr>
          <a:xfrm>
            <a:off x="3443626" y="1498777"/>
            <a:ext cx="3965189" cy="1569660"/>
          </a:xfrm>
          <a:prstGeom prst="rect">
            <a:avLst/>
          </a:prstGeom>
          <a:noFill/>
        </p:spPr>
        <p:txBody>
          <a:bodyPr wrap="none" rtlCol="0">
            <a:spAutoFit/>
          </a:bodyPr>
          <a:lstStyle/>
          <a:p>
            <a:pPr marL="0" lvl="1"/>
            <a:r>
              <a:rPr lang="zh-CN" altLang="en-US" sz="3200" b="1" dirty="0">
                <a:solidFill>
                  <a:srgbClr val="006AB6"/>
                </a:solidFill>
                <a:latin typeface="微软雅黑" panose="020B0503020204020204" pitchFamily="34" charset="-122"/>
                <a:ea typeface="微软雅黑" panose="020B0503020204020204" pitchFamily="34" charset="-122"/>
              </a:rPr>
              <a:t> 第二部分</a:t>
            </a:r>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endParaRPr lang="en-US" altLang="zh-CN" sz="3200" b="1" dirty="0">
              <a:solidFill>
                <a:srgbClr val="006AB6"/>
              </a:solidFill>
              <a:latin typeface="微软雅黑" panose="020B0503020204020204" pitchFamily="34" charset="-122"/>
              <a:ea typeface="微软雅黑" panose="020B0503020204020204" pitchFamily="34" charset="-122"/>
            </a:endParaRPr>
          </a:p>
          <a:p>
            <a:pPr marL="0" lvl="1" algn="ctr"/>
            <a:r>
              <a:rPr lang="zh-CN" altLang="en-US" sz="3200" dirty="0">
                <a:solidFill>
                  <a:srgbClr val="F0D04E"/>
                </a:solidFill>
                <a:latin typeface="微软雅黑" panose="020B0503020204020204" pitchFamily="34" charset="-122"/>
                <a:ea typeface="微软雅黑" panose="020B0503020204020204" pitchFamily="34" charset="-122"/>
              </a:rPr>
              <a:t> </a:t>
            </a:r>
            <a:r>
              <a:rPr kumimoji="1" lang="en-US" altLang="zh-CN" sz="3200" dirty="0" err="1" smtClean="0"/>
              <a:t>RocketMQ</a:t>
            </a:r>
            <a:r>
              <a:rPr kumimoji="1" lang="zh-CN" altLang="en-US" sz="3200" dirty="0" smtClean="0"/>
              <a:t>流程简介</a:t>
            </a:r>
            <a:endParaRPr lang="en-US" altLang="zh-CN" sz="3200" dirty="0">
              <a:solidFill>
                <a:srgbClr val="535353"/>
              </a:solidFill>
              <a:latin typeface="微软雅黑" panose="020B0503020204020204" pitchFamily="34" charset="-122"/>
              <a:ea typeface="微软雅黑" panose="020B0503020204020204" pitchFamily="34" charset="-122"/>
            </a:endParaRPr>
          </a:p>
        </p:txBody>
      </p:sp>
      <p:sp>
        <p:nvSpPr>
          <p:cNvPr id="5" name="TextBox 13">
            <a:extLst>
              <a:ext uri="{FF2B5EF4-FFF2-40B4-BE49-F238E27FC236}">
                <a16:creationId xmlns="" xmlns:a16="http://schemas.microsoft.com/office/drawing/2014/main" id="{EC615EF6-7286-BD49-8B43-1AC087069DF5}"/>
              </a:ext>
            </a:extLst>
          </p:cNvPr>
          <p:cNvSpPr txBox="1"/>
          <p:nvPr/>
        </p:nvSpPr>
        <p:spPr>
          <a:xfrm>
            <a:off x="1966616" y="309415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6" name="组合 15">
            <a:extLst>
              <a:ext uri="{FF2B5EF4-FFF2-40B4-BE49-F238E27FC236}">
                <a16:creationId xmlns="" xmlns:a16="http://schemas.microsoft.com/office/drawing/2014/main" id="{21CFB16D-C7BF-C542-93C9-CC712E7CF062}"/>
              </a:ext>
            </a:extLst>
          </p:cNvPr>
          <p:cNvGrpSpPr/>
          <p:nvPr/>
        </p:nvGrpSpPr>
        <p:grpSpPr>
          <a:xfrm>
            <a:off x="1759166" y="1419622"/>
            <a:ext cx="1477008" cy="1477008"/>
            <a:chOff x="304800" y="673100"/>
            <a:chExt cx="4000500" cy="4000500"/>
          </a:xfrm>
          <a:effectLst>
            <a:outerShdw blurRad="444500" dist="254000" dir="8100000" algn="tr" rotWithShape="0">
              <a:prstClr val="black">
                <a:alpha val="50000"/>
              </a:prstClr>
            </a:outerShdw>
          </a:effectLst>
        </p:grpSpPr>
        <p:sp>
          <p:nvSpPr>
            <p:cNvPr id="7" name="同心圆 6">
              <a:extLst>
                <a:ext uri="{FF2B5EF4-FFF2-40B4-BE49-F238E27FC236}">
                  <a16:creationId xmlns="" xmlns:a16="http://schemas.microsoft.com/office/drawing/2014/main" id="{086EE9B9-491F-DD4B-BA97-5278306536C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8" name="椭圆 7">
              <a:extLst>
                <a:ext uri="{FF2B5EF4-FFF2-40B4-BE49-F238E27FC236}">
                  <a16:creationId xmlns="" xmlns:a16="http://schemas.microsoft.com/office/drawing/2014/main" id="{B1FC40F7-8995-A54A-9D46-ED7A2DF92EE0}"/>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9" name="TextBox 13">
            <a:extLst>
              <a:ext uri="{FF2B5EF4-FFF2-40B4-BE49-F238E27FC236}">
                <a16:creationId xmlns="" xmlns:a16="http://schemas.microsoft.com/office/drawing/2014/main" id="{154E8B49-986F-4D46-B0D6-DC3223156332}"/>
              </a:ext>
            </a:extLst>
          </p:cNvPr>
          <p:cNvSpPr txBox="1"/>
          <p:nvPr/>
        </p:nvSpPr>
        <p:spPr>
          <a:xfrm>
            <a:off x="1982735" y="1617143"/>
            <a:ext cx="1269558" cy="1081963"/>
          </a:xfrm>
          <a:prstGeom prst="rect">
            <a:avLst/>
          </a:prstGeom>
          <a:noFill/>
        </p:spPr>
        <p:txBody>
          <a:bodyPr wrap="square" lIns="0" tIns="0" rIns="0" bIns="0" rtlCol="0">
            <a:spAutoFit/>
          </a:bodyPr>
          <a:lstStyle/>
          <a:p>
            <a:r>
              <a:rPr lang="en-US" altLang="zh-CN" sz="7031" b="1" dirty="0">
                <a:solidFill>
                  <a:srgbClr val="006AB6"/>
                </a:solidFill>
                <a:latin typeface="Arial" panose="020B0604020202020204" pitchFamily="34" charset="0"/>
                <a:ea typeface="+mj-ea"/>
                <a:cs typeface="Arial" panose="020B0604020202020204" pitchFamily="34" charset="0"/>
              </a:rPr>
              <a:t>02</a:t>
            </a:r>
            <a:endParaRPr lang="zh-CN" altLang="en-US" sz="7031" b="1" dirty="0">
              <a:solidFill>
                <a:srgbClr val="006AB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83260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6"/>
            <a:ext cx="9144000" cy="514324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 xmlns:a16="http://schemas.microsoft.com/office/drawing/2014/main" id="{98812108-C6D1-6344-B11C-F2A4AEA87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0237"/>
            <a:ext cx="4773686" cy="2749643"/>
          </a:xfrm>
          <a:prstGeom prst="rect">
            <a:avLst/>
          </a:prstGeom>
        </p:spPr>
      </p:pic>
      <p:sp>
        <p:nvSpPr>
          <p:cNvPr id="3" name="文本框 2">
            <a:hlinkClick r:id="" action="ppaction://noaction" highlightClick="1"/>
            <a:extLst>
              <a:ext uri="{FF2B5EF4-FFF2-40B4-BE49-F238E27FC236}">
                <a16:creationId xmlns="" xmlns:a16="http://schemas.microsoft.com/office/drawing/2014/main" id="{46646088-682D-4149-9D72-587F1A1863E6}"/>
              </a:ext>
            </a:extLst>
          </p:cNvPr>
          <p:cNvSpPr txBox="1"/>
          <p:nvPr/>
        </p:nvSpPr>
        <p:spPr>
          <a:xfrm>
            <a:off x="5673278" y="339502"/>
            <a:ext cx="3291210" cy="4524315"/>
          </a:xfrm>
          <a:prstGeom prst="rect">
            <a:avLst/>
          </a:prstGeom>
          <a:noFill/>
        </p:spPr>
        <p:txBody>
          <a:bodyPr wrap="square" rtlCol="0">
            <a:spAutoFit/>
          </a:bodyPr>
          <a:lstStyle/>
          <a:p>
            <a:r>
              <a:rPr lang="zh-CN" altLang="en-US" dirty="0" smtClean="0">
                <a:latin typeface="SimHei" charset="-122"/>
                <a:ea typeface="SimHei" charset="-122"/>
                <a:cs typeface="SimHei" charset="-122"/>
              </a:rPr>
              <a:t>整体架构</a:t>
            </a:r>
            <a:endParaRPr lang="en-US" altLang="zh-CN" dirty="0" smtClean="0">
              <a:latin typeface="SimHei" charset="-122"/>
              <a:ea typeface="SimHei" charset="-122"/>
              <a:cs typeface="SimHei" charset="-122"/>
            </a:endParaRPr>
          </a:p>
          <a:p>
            <a:r>
              <a:rPr lang="en-US" altLang="zh-CN" dirty="0" smtClean="0">
                <a:latin typeface="SimHei" charset="-122"/>
                <a:ea typeface="SimHei" charset="-122"/>
                <a:cs typeface="SimHei" charset="-122"/>
              </a:rPr>
              <a:t>1</a:t>
            </a:r>
            <a:r>
              <a:rPr lang="zh-CN" altLang="en-US" dirty="0" smtClean="0">
                <a:latin typeface="SimHei" charset="-122"/>
                <a:ea typeface="SimHei" charset="-122"/>
                <a:cs typeface="SimHei" charset="-122"/>
              </a:rPr>
              <a:t>、</a:t>
            </a:r>
            <a:r>
              <a:rPr lang="zh-CN" altLang="en-US" b="1" dirty="0"/>
              <a:t> </a:t>
            </a:r>
            <a:r>
              <a:rPr lang="en-US" altLang="zh-CN" b="1" dirty="0" err="1"/>
              <a:t>Namesrv</a:t>
            </a:r>
            <a:endParaRPr lang="en-US" altLang="zh-CN" b="1" dirty="0"/>
          </a:p>
          <a:p>
            <a:r>
              <a:rPr lang="zh-CN" altLang="en-US" dirty="0"/>
              <a:t>就是一个注册中心，存储当前集群所有</a:t>
            </a:r>
            <a:r>
              <a:rPr lang="en-US" altLang="zh-CN" dirty="0"/>
              <a:t>Brokers</a:t>
            </a:r>
            <a:r>
              <a:rPr lang="zh-CN" altLang="en-US" dirty="0"/>
              <a:t>信息、</a:t>
            </a:r>
            <a:r>
              <a:rPr lang="en-US" altLang="zh-CN" dirty="0"/>
              <a:t>Topic</a:t>
            </a:r>
            <a:r>
              <a:rPr lang="zh-CN" altLang="en-US" dirty="0"/>
              <a:t>跟</a:t>
            </a:r>
            <a:r>
              <a:rPr lang="en-US" altLang="zh-CN" dirty="0"/>
              <a:t>Broker</a:t>
            </a:r>
            <a:r>
              <a:rPr lang="zh-CN" altLang="en-US" dirty="0"/>
              <a:t>的对应关系。</a:t>
            </a:r>
          </a:p>
          <a:p>
            <a:r>
              <a:rPr lang="en-US" altLang="zh-CN" dirty="0" smtClean="0">
                <a:latin typeface="SimHei" charset="-122"/>
                <a:ea typeface="SimHei" charset="-122"/>
                <a:cs typeface="SimHei" charset="-122"/>
              </a:rPr>
              <a:t>2</a:t>
            </a:r>
            <a:r>
              <a:rPr lang="zh-CN" altLang="en-US" dirty="0" smtClean="0">
                <a:latin typeface="SimHei" charset="-122"/>
                <a:ea typeface="SimHei" charset="-122"/>
                <a:cs typeface="SimHei" charset="-122"/>
              </a:rPr>
              <a:t>、</a:t>
            </a:r>
            <a:r>
              <a:rPr lang="zh-CN" altLang="en-US" b="1" dirty="0"/>
              <a:t> </a:t>
            </a:r>
            <a:r>
              <a:rPr lang="en-US" altLang="zh-CN" b="1" dirty="0"/>
              <a:t>Broker</a:t>
            </a:r>
          </a:p>
          <a:p>
            <a:r>
              <a:rPr lang="zh-CN" altLang="en-US" dirty="0"/>
              <a:t> 集群最核心模块，主要负责</a:t>
            </a:r>
            <a:r>
              <a:rPr lang="en-US" altLang="zh-CN" dirty="0"/>
              <a:t>Topic</a:t>
            </a:r>
            <a:r>
              <a:rPr lang="zh-CN" altLang="en-US" dirty="0"/>
              <a:t>消息存储、管理和分发等功能。</a:t>
            </a:r>
          </a:p>
          <a:p>
            <a:r>
              <a:rPr lang="en-US" altLang="zh-CN" dirty="0" smtClean="0">
                <a:latin typeface="SimHei" charset="-122"/>
                <a:ea typeface="SimHei" charset="-122"/>
                <a:cs typeface="SimHei" charset="-122"/>
              </a:rPr>
              <a:t>3</a:t>
            </a:r>
            <a:r>
              <a:rPr lang="zh-CN" altLang="en-US" dirty="0" smtClean="0">
                <a:latin typeface="SimHei" charset="-122"/>
                <a:ea typeface="SimHei" charset="-122"/>
                <a:cs typeface="SimHei" charset="-122"/>
              </a:rPr>
              <a:t>、</a:t>
            </a:r>
            <a:r>
              <a:rPr lang="en-US" altLang="zh-CN" b="1" dirty="0"/>
              <a:t> Consumer</a:t>
            </a:r>
          </a:p>
          <a:p>
            <a:r>
              <a:rPr lang="zh-CN" altLang="en-US" dirty="0" smtClean="0">
                <a:latin typeface="SimHei" charset="-122"/>
                <a:ea typeface="SimHei" charset="-122"/>
                <a:cs typeface="SimHei" charset="-122"/>
              </a:rPr>
              <a:t>消费者，消息模式有集群模式和广播模式。消费者有两种类型，</a:t>
            </a:r>
            <a:r>
              <a:rPr lang="en-US" altLang="zh-CN" dirty="0"/>
              <a:t> </a:t>
            </a:r>
            <a:r>
              <a:rPr lang="en-US" altLang="zh-CN" dirty="0" err="1" smtClean="0"/>
              <a:t>DefaultMQPushConsumer</a:t>
            </a:r>
            <a:r>
              <a:rPr lang="zh-CN" altLang="en-US" dirty="0" smtClean="0"/>
              <a:t>、</a:t>
            </a:r>
            <a:r>
              <a:rPr lang="en-US" altLang="zh-CN" dirty="0" err="1" smtClean="0"/>
              <a:t>DefaultMQPullConsumer</a:t>
            </a:r>
            <a:r>
              <a:rPr lang="en-US" altLang="zh-CN" dirty="0" smtClean="0"/>
              <a:t>.</a:t>
            </a:r>
          </a:p>
          <a:p>
            <a:r>
              <a:rPr lang="en-US" altLang="zh-CN" dirty="0" smtClean="0"/>
              <a:t>4</a:t>
            </a:r>
            <a:r>
              <a:rPr lang="zh-CN" altLang="en-US" dirty="0" smtClean="0"/>
              <a:t>、</a:t>
            </a:r>
            <a:r>
              <a:rPr lang="en-US" altLang="zh-CN" b="1" dirty="0"/>
              <a:t> Producer</a:t>
            </a:r>
          </a:p>
          <a:p>
            <a:r>
              <a:rPr lang="zh-CN" altLang="en-US" dirty="0" smtClean="0"/>
              <a:t>生产者</a:t>
            </a:r>
            <a:endParaRPr lang="en-US" altLang="zh-CN" dirty="0"/>
          </a:p>
        </p:txBody>
      </p:sp>
    </p:spTree>
    <p:extLst>
      <p:ext uri="{BB962C8B-B14F-4D97-AF65-F5344CB8AC3E}">
        <p14:creationId xmlns:p14="http://schemas.microsoft.com/office/powerpoint/2010/main" val="2398093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5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2050"/>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8" y="6160"/>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 xmlns:a16="http://schemas.microsoft.com/office/drawing/2014/main" id="{32F980B7-66D6-304E-A7FF-18ADEE9A4339}"/>
              </a:ext>
            </a:extLst>
          </p:cNvPr>
          <p:cNvSpPr txBox="1"/>
          <p:nvPr/>
        </p:nvSpPr>
        <p:spPr>
          <a:xfrm>
            <a:off x="683568" y="636814"/>
            <a:ext cx="8775864" cy="4893647"/>
          </a:xfrm>
          <a:prstGeom prst="rect">
            <a:avLst/>
          </a:prstGeom>
          <a:noFill/>
        </p:spPr>
        <p:txBody>
          <a:bodyPr wrap="none" rtlCol="0">
            <a:spAutoFit/>
          </a:bodyPr>
          <a:lstStyle/>
          <a:p>
            <a:r>
              <a:rPr lang="zh-CN" altLang="en-US" sz="2400" dirty="0" smtClean="0"/>
              <a:t>      从 </a:t>
            </a:r>
            <a:r>
              <a:rPr lang="en-US" altLang="zh-CN" sz="2400" dirty="0"/>
              <a:t>Broker </a:t>
            </a:r>
            <a:r>
              <a:rPr lang="zh-CN" altLang="en-US" sz="2400" dirty="0"/>
              <a:t>开始，</a:t>
            </a:r>
            <a:r>
              <a:rPr lang="en-US" altLang="zh-CN" sz="2400" dirty="0"/>
              <a:t>Broker Master1 </a:t>
            </a:r>
            <a:r>
              <a:rPr lang="zh-CN" altLang="en-US" sz="2400" dirty="0"/>
              <a:t>和 </a:t>
            </a:r>
            <a:r>
              <a:rPr lang="en-US" altLang="zh-CN" sz="2400" dirty="0"/>
              <a:t>Broker Slave1 </a:t>
            </a:r>
            <a:r>
              <a:rPr lang="zh-CN" altLang="en-US" sz="2400" dirty="0"/>
              <a:t>是主从结构</a:t>
            </a:r>
            <a:r>
              <a:rPr lang="zh-CN" altLang="en-US" sz="2400" dirty="0" smtClean="0"/>
              <a:t>，</a:t>
            </a:r>
            <a:endParaRPr lang="en-US" altLang="zh-CN" sz="2400" dirty="0" smtClean="0"/>
          </a:p>
          <a:p>
            <a:r>
              <a:rPr lang="zh-CN" altLang="en-US" sz="2400" dirty="0" smtClean="0"/>
              <a:t>它们</a:t>
            </a:r>
            <a:r>
              <a:rPr lang="zh-CN" altLang="en-US" sz="2400" dirty="0"/>
              <a:t>之间会进行数据</a:t>
            </a:r>
            <a:r>
              <a:rPr lang="zh-CN" altLang="en-US" sz="2400" dirty="0" smtClean="0"/>
              <a:t>同步。</a:t>
            </a:r>
            <a:r>
              <a:rPr lang="zh-CN" altLang="en-US" sz="2400" dirty="0"/>
              <a:t>同时每个 </a:t>
            </a:r>
            <a:r>
              <a:rPr lang="en-US" altLang="zh-CN" sz="2400" dirty="0"/>
              <a:t>Broker </a:t>
            </a:r>
            <a:r>
              <a:rPr lang="zh-CN" altLang="en-US" sz="2400" dirty="0" smtClean="0"/>
              <a:t>与</a:t>
            </a:r>
            <a:endParaRPr lang="en-US" altLang="zh-CN" sz="2400" dirty="0" smtClean="0"/>
          </a:p>
          <a:p>
            <a:r>
              <a:rPr lang="en-US" altLang="zh-CN" sz="2400" dirty="0" err="1" smtClean="0"/>
              <a:t>NameServer</a:t>
            </a:r>
            <a:r>
              <a:rPr lang="en-US" altLang="zh-CN" sz="2400" dirty="0" smtClean="0"/>
              <a:t> </a:t>
            </a:r>
            <a:r>
              <a:rPr lang="zh-CN" altLang="en-US" sz="2400" dirty="0"/>
              <a:t>集群中的所有</a:t>
            </a:r>
            <a:r>
              <a:rPr lang="zh-CN" altLang="en-US" sz="2400" dirty="0" smtClean="0"/>
              <a:t>节点</a:t>
            </a:r>
            <a:r>
              <a:rPr lang="zh-CN" altLang="en-US" sz="2400" dirty="0"/>
              <a:t>建立长连接，定时注册 </a:t>
            </a:r>
            <a:r>
              <a:rPr lang="en-US" altLang="zh-CN" sz="2400" dirty="0"/>
              <a:t>Topic </a:t>
            </a:r>
            <a:r>
              <a:rPr lang="zh-CN" altLang="en-US" sz="2400" dirty="0" smtClean="0"/>
              <a:t>信息</a:t>
            </a:r>
            <a:endParaRPr lang="en-US" altLang="zh-CN" sz="2400" dirty="0" smtClean="0"/>
          </a:p>
          <a:p>
            <a:r>
              <a:rPr lang="zh-CN" altLang="en-US" sz="2400" dirty="0" smtClean="0"/>
              <a:t>到</a:t>
            </a:r>
            <a:r>
              <a:rPr lang="zh-CN" altLang="en-US" sz="2400" dirty="0"/>
              <a:t>所有 </a:t>
            </a:r>
            <a:r>
              <a:rPr lang="en-US" altLang="zh-CN" sz="2400" dirty="0" err="1"/>
              <a:t>NameServer</a:t>
            </a:r>
            <a:r>
              <a:rPr lang="en-US" altLang="zh-CN" sz="2400" dirty="0"/>
              <a:t> </a:t>
            </a:r>
            <a:r>
              <a:rPr lang="zh-CN" altLang="en-US" sz="2400" dirty="0"/>
              <a:t>中。</a:t>
            </a:r>
          </a:p>
          <a:p>
            <a:r>
              <a:rPr lang="en-US" altLang="zh-CN" sz="2400" dirty="0"/>
              <a:t>Producer </a:t>
            </a:r>
            <a:r>
              <a:rPr lang="zh-CN" altLang="en-US" sz="2400" dirty="0"/>
              <a:t>与 </a:t>
            </a:r>
            <a:r>
              <a:rPr lang="en-US" altLang="zh-CN" sz="2400" dirty="0" err="1"/>
              <a:t>NameServer</a:t>
            </a:r>
            <a:r>
              <a:rPr lang="en-US" altLang="zh-CN" sz="2400" dirty="0"/>
              <a:t> </a:t>
            </a:r>
            <a:r>
              <a:rPr lang="zh-CN" altLang="en-US" sz="2400" dirty="0"/>
              <a:t>集群中的其中一个节点（随机选择</a:t>
            </a:r>
            <a:r>
              <a:rPr lang="zh-CN" altLang="en-US" sz="2400" dirty="0" smtClean="0"/>
              <a:t>）</a:t>
            </a:r>
            <a:endParaRPr lang="en-US" altLang="zh-CN" sz="2400" dirty="0" smtClean="0"/>
          </a:p>
          <a:p>
            <a:r>
              <a:rPr lang="zh-CN" altLang="en-US" sz="2400" dirty="0" smtClean="0"/>
              <a:t>建立</a:t>
            </a:r>
            <a:r>
              <a:rPr lang="zh-CN" altLang="en-US" sz="2400" dirty="0"/>
              <a:t>长连接，定期从 </a:t>
            </a:r>
            <a:r>
              <a:rPr lang="en-US" altLang="zh-CN" sz="2400" dirty="0" err="1"/>
              <a:t>NameServer</a:t>
            </a:r>
            <a:r>
              <a:rPr lang="en-US" altLang="zh-CN" sz="2400" dirty="0"/>
              <a:t> </a:t>
            </a:r>
            <a:r>
              <a:rPr lang="zh-CN" altLang="en-US" sz="2400" dirty="0"/>
              <a:t>获取 </a:t>
            </a:r>
            <a:r>
              <a:rPr lang="en-US" altLang="zh-CN" sz="2400" dirty="0"/>
              <a:t>Topic </a:t>
            </a:r>
            <a:r>
              <a:rPr lang="zh-CN" altLang="en-US" sz="2400" dirty="0"/>
              <a:t>路由信息</a:t>
            </a:r>
            <a:r>
              <a:rPr lang="zh-CN" altLang="en-US" sz="2400" dirty="0" smtClean="0"/>
              <a:t>，</a:t>
            </a:r>
            <a:endParaRPr lang="en-US" altLang="zh-CN" sz="2400" dirty="0" smtClean="0"/>
          </a:p>
          <a:p>
            <a:r>
              <a:rPr lang="zh-CN" altLang="en-US" sz="2400" dirty="0" smtClean="0"/>
              <a:t>并</a:t>
            </a:r>
            <a:r>
              <a:rPr lang="zh-CN" altLang="en-US" sz="2400" dirty="0"/>
              <a:t>向提供 </a:t>
            </a:r>
            <a:r>
              <a:rPr lang="en-US" altLang="zh-CN" sz="2400" dirty="0"/>
              <a:t>Topic </a:t>
            </a:r>
            <a:r>
              <a:rPr lang="zh-CN" altLang="en-US" sz="2400" dirty="0"/>
              <a:t>服务的 </a:t>
            </a:r>
            <a:r>
              <a:rPr lang="en-US" altLang="zh-CN" sz="2400" dirty="0"/>
              <a:t>Broker Master </a:t>
            </a:r>
            <a:r>
              <a:rPr lang="zh-CN" altLang="en-US" sz="2400" dirty="0"/>
              <a:t>建立长连接</a:t>
            </a:r>
            <a:r>
              <a:rPr lang="zh-CN" altLang="en-US" sz="2400" dirty="0" smtClean="0"/>
              <a:t>，</a:t>
            </a:r>
            <a:endParaRPr lang="en-US" altLang="zh-CN" sz="2400" dirty="0" smtClean="0"/>
          </a:p>
          <a:p>
            <a:r>
              <a:rPr lang="zh-CN" altLang="en-US" sz="2400" dirty="0" smtClean="0"/>
              <a:t>且</a:t>
            </a:r>
            <a:r>
              <a:rPr lang="zh-CN" altLang="en-US" sz="2400" dirty="0"/>
              <a:t>定时向 </a:t>
            </a:r>
            <a:r>
              <a:rPr lang="en-US" altLang="zh-CN" sz="2400" dirty="0"/>
              <a:t>Broker </a:t>
            </a:r>
            <a:r>
              <a:rPr lang="zh-CN" altLang="en-US" sz="2400" dirty="0"/>
              <a:t>发送心跳。</a:t>
            </a:r>
            <a:r>
              <a:rPr lang="en-US" altLang="zh-CN" sz="2400" dirty="0"/>
              <a:t>Producer </a:t>
            </a:r>
            <a:r>
              <a:rPr lang="zh-CN" altLang="en-US" sz="2400" dirty="0"/>
              <a:t>只能将消息发送到 </a:t>
            </a:r>
            <a:endParaRPr lang="en-US" altLang="zh-CN" sz="2400" dirty="0" smtClean="0"/>
          </a:p>
          <a:p>
            <a:r>
              <a:rPr lang="en-US" altLang="zh-CN" sz="2400" dirty="0" smtClean="0"/>
              <a:t>Broker </a:t>
            </a:r>
            <a:r>
              <a:rPr lang="en-US" altLang="zh-CN" sz="2400" dirty="0"/>
              <a:t>master</a:t>
            </a:r>
            <a:r>
              <a:rPr lang="zh-CN" altLang="en-US" sz="2400" dirty="0"/>
              <a:t>，但是 </a:t>
            </a:r>
            <a:r>
              <a:rPr lang="en-US" altLang="zh-CN" sz="2400" dirty="0"/>
              <a:t>Consumer </a:t>
            </a:r>
            <a:r>
              <a:rPr lang="zh-CN" altLang="en-US" sz="2400" dirty="0"/>
              <a:t>则不一样，它同时和</a:t>
            </a:r>
            <a:r>
              <a:rPr lang="zh-CN" altLang="en-US" sz="2400" dirty="0" smtClean="0"/>
              <a:t>提供</a:t>
            </a:r>
            <a:endParaRPr lang="en-US" altLang="zh-CN" sz="2400" dirty="0" smtClean="0"/>
          </a:p>
          <a:p>
            <a:r>
              <a:rPr lang="zh-CN" altLang="en-US" sz="2400" dirty="0" smtClean="0"/>
              <a:t> </a:t>
            </a:r>
            <a:r>
              <a:rPr lang="en-US" altLang="zh-CN" sz="2400" dirty="0"/>
              <a:t>Topic </a:t>
            </a:r>
            <a:r>
              <a:rPr lang="zh-CN" altLang="en-US" sz="2400" dirty="0"/>
              <a:t>服务的 </a:t>
            </a:r>
            <a:r>
              <a:rPr lang="en-US" altLang="zh-CN" sz="2400" dirty="0"/>
              <a:t>Master </a:t>
            </a:r>
            <a:r>
              <a:rPr lang="zh-CN" altLang="en-US" sz="2400" dirty="0"/>
              <a:t>和 </a:t>
            </a:r>
            <a:r>
              <a:rPr lang="en-US" altLang="zh-CN" sz="2400" dirty="0" smtClean="0"/>
              <a:t>Slave</a:t>
            </a:r>
            <a:r>
              <a:rPr lang="zh-CN" altLang="en-US" sz="2400" dirty="0" smtClean="0"/>
              <a:t>建立</a:t>
            </a:r>
            <a:r>
              <a:rPr lang="zh-CN" altLang="en-US" sz="2400" dirty="0"/>
              <a:t>长连接，既可以从 </a:t>
            </a:r>
            <a:endParaRPr lang="en-US" altLang="zh-CN" sz="2400" dirty="0" smtClean="0"/>
          </a:p>
          <a:p>
            <a:r>
              <a:rPr lang="en-US" altLang="zh-CN" sz="2400" dirty="0" smtClean="0"/>
              <a:t>Broker </a:t>
            </a:r>
            <a:r>
              <a:rPr lang="en-US" altLang="zh-CN" sz="2400" dirty="0"/>
              <a:t>Master </a:t>
            </a:r>
            <a:r>
              <a:rPr lang="zh-CN" altLang="en-US" sz="2400" dirty="0"/>
              <a:t>订阅消息，也可以从 </a:t>
            </a:r>
            <a:r>
              <a:rPr lang="en-US" altLang="zh-CN" sz="2400" dirty="0"/>
              <a:t>Broker Slave </a:t>
            </a:r>
            <a:r>
              <a:rPr lang="zh-CN" altLang="en-US" sz="2400" dirty="0"/>
              <a:t>订阅消息。</a:t>
            </a:r>
          </a:p>
          <a:p>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170082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9" y="122978"/>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C18DF293-65E1-614A-B86A-0B1CA11F7F58}"/>
              </a:ext>
            </a:extLst>
          </p:cNvPr>
          <p:cNvSpPr txBox="1"/>
          <p:nvPr/>
        </p:nvSpPr>
        <p:spPr>
          <a:xfrm>
            <a:off x="373149" y="3207075"/>
            <a:ext cx="8375315" cy="1477328"/>
          </a:xfrm>
          <a:prstGeom prst="rect">
            <a:avLst/>
          </a:prstGeom>
          <a:noFill/>
        </p:spPr>
        <p:txBody>
          <a:bodyPr wrap="square" rtlCol="0">
            <a:spAutoFit/>
          </a:bodyPr>
          <a:lstStyle/>
          <a:p>
            <a:r>
              <a:rPr lang="zh-CN" altLang="en-US" b="1" dirty="0">
                <a:latin typeface="+mn-ea"/>
              </a:rPr>
              <a:t> </a:t>
            </a:r>
            <a:r>
              <a:rPr lang="zh-CN" altLang="en-US" b="1" dirty="0" smtClean="0">
                <a:latin typeface="+mn-ea"/>
              </a:rPr>
              <a:t>     </a:t>
            </a:r>
            <a:r>
              <a:rPr lang="en-US" altLang="zh-CN" sz="1800" b="1" dirty="0" smtClean="0">
                <a:latin typeface="+mn-ea"/>
                <a:ea typeface="+mn-ea"/>
              </a:rPr>
              <a:t>1.</a:t>
            </a:r>
            <a:r>
              <a:rPr lang="zh-CN" altLang="en-US" sz="1800" b="1" dirty="0" smtClean="0">
                <a:latin typeface="+mn-ea"/>
                <a:ea typeface="+mn-ea"/>
              </a:rPr>
              <a:t>通过轮询的方式发送消息。</a:t>
            </a:r>
            <a:endParaRPr lang="en-US" altLang="zh-CN" sz="1800" b="1" dirty="0">
              <a:latin typeface="+mn-ea"/>
              <a:ea typeface="+mn-ea"/>
            </a:endParaRPr>
          </a:p>
          <a:p>
            <a:r>
              <a:rPr lang="zh-CN" altLang="en-US" sz="1800" b="1" dirty="0">
                <a:latin typeface="+mn-ea"/>
                <a:ea typeface="+mn-ea"/>
              </a:rPr>
              <a:t>      </a:t>
            </a:r>
            <a:r>
              <a:rPr lang="en-US" altLang="zh-CN" sz="1800" b="1" dirty="0">
                <a:latin typeface="+mn-ea"/>
                <a:ea typeface="+mn-ea"/>
              </a:rPr>
              <a:t>2</a:t>
            </a:r>
            <a:r>
              <a:rPr lang="en-US" altLang="zh-CN" sz="1800" b="1" dirty="0" smtClean="0">
                <a:latin typeface="+mn-ea"/>
                <a:ea typeface="+mn-ea"/>
              </a:rPr>
              <a:t>.</a:t>
            </a:r>
            <a:r>
              <a:rPr lang="zh-CN" altLang="en-US" dirty="0"/>
              <a:t>发送消息主要有以下三种方法</a:t>
            </a:r>
            <a:r>
              <a:rPr lang="zh-CN" altLang="en-US" dirty="0" smtClean="0"/>
              <a:t>：（</a:t>
            </a:r>
            <a:r>
              <a:rPr lang="en-US" altLang="zh-CN" dirty="0"/>
              <a:t>1</a:t>
            </a:r>
            <a:r>
              <a:rPr lang="zh-CN" altLang="en-US" dirty="0"/>
              <a:t>）</a:t>
            </a:r>
            <a:r>
              <a:rPr lang="zh-CN" altLang="en-US" b="1" dirty="0"/>
              <a:t>同步</a:t>
            </a:r>
            <a:r>
              <a:rPr lang="zh-CN" altLang="en-US" b="1" dirty="0" smtClean="0"/>
              <a:t>方式</a:t>
            </a:r>
            <a:r>
              <a:rPr lang="zh-CN" altLang="en-US" dirty="0" smtClean="0"/>
              <a:t>（</a:t>
            </a:r>
            <a:r>
              <a:rPr lang="en-US" altLang="zh-CN" dirty="0"/>
              <a:t>2</a:t>
            </a:r>
            <a:r>
              <a:rPr lang="zh-CN" altLang="en-US" dirty="0"/>
              <a:t>）</a:t>
            </a:r>
            <a:r>
              <a:rPr lang="zh-CN" altLang="en-US" b="1" dirty="0"/>
              <a:t>异步</a:t>
            </a:r>
            <a:r>
              <a:rPr lang="zh-CN" altLang="en-US" b="1" dirty="0" smtClean="0"/>
              <a:t>方式</a:t>
            </a:r>
            <a:r>
              <a:rPr lang="zh-CN" altLang="en-US" dirty="0" smtClean="0"/>
              <a:t>（</a:t>
            </a:r>
            <a:r>
              <a:rPr lang="en-US" altLang="zh-CN" dirty="0"/>
              <a:t>3</a:t>
            </a:r>
            <a:r>
              <a:rPr lang="zh-CN" altLang="en-US" dirty="0"/>
              <a:t>）</a:t>
            </a:r>
            <a:r>
              <a:rPr lang="en-US" altLang="zh-CN" b="1" dirty="0" err="1"/>
              <a:t>Oneway</a:t>
            </a:r>
            <a:r>
              <a:rPr lang="zh-CN" altLang="en-US" b="1" dirty="0" smtClean="0"/>
              <a:t>方式 </a:t>
            </a:r>
            <a:endParaRPr lang="en-US" altLang="zh-CN" sz="1800" b="1" dirty="0">
              <a:latin typeface="+mn-ea"/>
              <a:ea typeface="+mn-ea"/>
            </a:endParaRPr>
          </a:p>
          <a:p>
            <a:r>
              <a:rPr lang="zh-CN" altLang="en-US" sz="1800" b="1" dirty="0">
                <a:latin typeface="+mn-ea"/>
                <a:ea typeface="+mn-ea"/>
              </a:rPr>
              <a:t>      </a:t>
            </a:r>
            <a:r>
              <a:rPr lang="en-US" altLang="zh-CN" sz="1800" b="1" dirty="0" smtClean="0">
                <a:latin typeface="+mn-ea"/>
                <a:ea typeface="+mn-ea"/>
              </a:rPr>
              <a:t>3.</a:t>
            </a:r>
            <a:r>
              <a:rPr lang="zh-CN" altLang="en-US" sz="1800" b="1" dirty="0" smtClean="0">
                <a:latin typeface="+mn-ea"/>
                <a:ea typeface="+mn-ea"/>
              </a:rPr>
              <a:t>发送消息失败默认同步方式重试两次，其他情况不重试</a:t>
            </a:r>
            <a:endParaRPr lang="en-US" altLang="zh-CN" sz="1800" b="1" dirty="0">
              <a:latin typeface="+mn-ea"/>
              <a:ea typeface="+mn-ea"/>
            </a:endParaRPr>
          </a:p>
          <a:p>
            <a:r>
              <a:rPr lang="zh-CN" altLang="en-US" b="1" dirty="0">
                <a:latin typeface="+mn-ea"/>
              </a:rPr>
              <a:t>      </a:t>
            </a:r>
            <a:r>
              <a:rPr lang="en-US" altLang="zh-CN" dirty="0" smtClean="0">
                <a:latin typeface="SimHei" charset="-122"/>
                <a:ea typeface="SimHei" charset="-122"/>
                <a:cs typeface="SimHei" charset="-122"/>
              </a:rPr>
              <a:t>4.</a:t>
            </a:r>
            <a:r>
              <a:rPr lang="zh-CN" altLang="en-US" dirty="0" smtClean="0">
                <a:latin typeface="SimHei" charset="-122"/>
                <a:ea typeface="SimHei" charset="-122"/>
                <a:cs typeface="SimHei" charset="-122"/>
              </a:rPr>
              <a:t>保证顺序消息</a:t>
            </a:r>
            <a:endParaRPr kumimoji="1" lang="zh-CN" altLang="en-US" dirty="0"/>
          </a:p>
        </p:txBody>
      </p:sp>
      <p:pic>
        <p:nvPicPr>
          <p:cNvPr id="2" name="图片 1"/>
          <p:cNvPicPr>
            <a:picLocks noChangeAspect="1"/>
          </p:cNvPicPr>
          <p:nvPr/>
        </p:nvPicPr>
        <p:blipFill>
          <a:blip r:embed="rId3"/>
          <a:stretch>
            <a:fillRect/>
          </a:stretch>
        </p:blipFill>
        <p:spPr>
          <a:xfrm>
            <a:off x="1453957" y="138929"/>
            <a:ext cx="6213698" cy="2775254"/>
          </a:xfrm>
          <a:prstGeom prst="rect">
            <a:avLst/>
          </a:prstGeom>
        </p:spPr>
      </p:pic>
    </p:spTree>
    <p:extLst>
      <p:ext uri="{BB962C8B-B14F-4D97-AF65-F5344CB8AC3E}">
        <p14:creationId xmlns:p14="http://schemas.microsoft.com/office/powerpoint/2010/main" val="474597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3478"/>
            <a:ext cx="9144000" cy="51432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80004865-79A1-FF4D-9C34-00FF35B71B8D}"/>
              </a:ext>
            </a:extLst>
          </p:cNvPr>
          <p:cNvSpPr txBox="1"/>
          <p:nvPr/>
        </p:nvSpPr>
        <p:spPr>
          <a:xfrm>
            <a:off x="6222405" y="520615"/>
            <a:ext cx="2565819" cy="2800767"/>
          </a:xfrm>
          <a:prstGeom prst="rect">
            <a:avLst/>
          </a:prstGeom>
          <a:noFill/>
        </p:spPr>
        <p:txBody>
          <a:bodyPr wrap="square" rtlCol="0">
            <a:spAutoFit/>
          </a:bodyPr>
          <a:lstStyle/>
          <a:p>
            <a:pPr marL="342900" indent="-342900">
              <a:buAutoNum type="arabicPeriod"/>
            </a:pPr>
            <a:r>
              <a:rPr lang="zh-CN" altLang="en-US" sz="1600" dirty="0" smtClean="0"/>
              <a:t>类似分页分配</a:t>
            </a:r>
            <a:r>
              <a:rPr lang="en-US" altLang="zh-CN" sz="1600" dirty="0" err="1" smtClean="0"/>
              <a:t>messagequeue</a:t>
            </a:r>
            <a:r>
              <a:rPr lang="zh-CN" altLang="en-US" sz="1600" dirty="0" smtClean="0"/>
              <a:t>给</a:t>
            </a:r>
            <a:r>
              <a:rPr lang="en-US" altLang="zh-CN" sz="1600" dirty="0" smtClean="0"/>
              <a:t>consumer</a:t>
            </a:r>
            <a:r>
              <a:rPr lang="zh-CN" altLang="en-US" sz="1600" dirty="0" smtClean="0"/>
              <a:t>，大于队列数的消费者不能消费到消息</a:t>
            </a:r>
            <a:endParaRPr kumimoji="1" lang="en-US" altLang="zh-CN" dirty="0"/>
          </a:p>
          <a:p>
            <a:pPr marL="342900" indent="-342900">
              <a:buAutoNum type="arabicPeriod"/>
            </a:pPr>
            <a:r>
              <a:rPr lang="zh-CN" altLang="en-US" sz="1600" dirty="0" smtClean="0"/>
              <a:t>消费失败情况</a:t>
            </a:r>
            <a:r>
              <a:rPr lang="en-US" altLang="zh-CN" sz="1600" b="1" dirty="0"/>
              <a:t>%RETRY%+</a:t>
            </a:r>
            <a:r>
              <a:rPr lang="en-US" altLang="zh-CN" sz="1600" b="1" dirty="0" err="1" smtClean="0"/>
              <a:t>consumerGroup</a:t>
            </a:r>
            <a:r>
              <a:rPr lang="zh-CN" altLang="en-US" sz="1600" b="1" dirty="0" smtClean="0"/>
              <a:t> </a:t>
            </a:r>
            <a:r>
              <a:rPr lang="en-US" altLang="zh-CN" sz="1600" b="1" dirty="0"/>
              <a:t>%DLQ%+</a:t>
            </a:r>
            <a:r>
              <a:rPr lang="en-US" altLang="zh-CN" sz="1600" b="1" dirty="0" err="1"/>
              <a:t>consumerGroup</a:t>
            </a:r>
            <a:endParaRPr lang="en-US" altLang="zh-CN" sz="1600" dirty="0" smtClean="0"/>
          </a:p>
          <a:p>
            <a:pPr marL="342900" indent="-342900">
              <a:buAutoNum type="arabicPeriod"/>
            </a:pPr>
            <a:endParaRPr lang="en-US" altLang="zh-CN" sz="1600" dirty="0" smtClean="0"/>
          </a:p>
        </p:txBody>
      </p:sp>
      <p:pic>
        <p:nvPicPr>
          <p:cNvPr id="3" name="图片 2"/>
          <p:cNvPicPr>
            <a:picLocks noChangeAspect="1"/>
          </p:cNvPicPr>
          <p:nvPr/>
        </p:nvPicPr>
        <p:blipFill>
          <a:blip r:embed="rId3"/>
          <a:stretch>
            <a:fillRect/>
          </a:stretch>
        </p:blipFill>
        <p:spPr>
          <a:xfrm>
            <a:off x="72491" y="123478"/>
            <a:ext cx="6055185" cy="3150096"/>
          </a:xfrm>
          <a:prstGeom prst="rect">
            <a:avLst/>
          </a:prstGeom>
        </p:spPr>
      </p:pic>
    </p:spTree>
    <p:extLst>
      <p:ext uri="{BB962C8B-B14F-4D97-AF65-F5344CB8AC3E}">
        <p14:creationId xmlns:p14="http://schemas.microsoft.com/office/powerpoint/2010/main" val="11306124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11477</TotalTime>
  <Words>585</Words>
  <Application>Microsoft Macintosh PowerPoint</Application>
  <PresentationFormat>全屏显示(16:9)</PresentationFormat>
  <Paragraphs>67</Paragraphs>
  <Slides>13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Calibri</vt:lpstr>
      <vt:lpstr>SimHei</vt:lpstr>
      <vt:lpstr>等线</vt:lpstr>
      <vt:lpstr>宋体</vt:lpstr>
      <vt:lpstr>微软雅黑</vt:lpstr>
      <vt:lpstr>Arial</vt:lpstr>
      <vt:lpstr>Office 主题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通用型报告模板</dc:title>
  <dc:creator>研发序列网站设计部—宋从磊</dc:creator>
  <cp:lastModifiedBy>Microsoft Office 用户</cp:lastModifiedBy>
  <cp:revision>409</cp:revision>
  <dcterms:created xsi:type="dcterms:W3CDTF">2014-10-22T10:42:01Z</dcterms:created>
  <dcterms:modified xsi:type="dcterms:W3CDTF">2019-03-04T05:51:11Z</dcterms:modified>
</cp:coreProperties>
</file>